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36" r:id="rId2"/>
    <p:sldId id="337" r:id="rId3"/>
    <p:sldId id="463" r:id="rId4"/>
    <p:sldId id="464" r:id="rId5"/>
    <p:sldId id="338" r:id="rId6"/>
    <p:sldId id="339" r:id="rId7"/>
    <p:sldId id="340" r:id="rId8"/>
    <p:sldId id="342" r:id="rId9"/>
    <p:sldId id="345" r:id="rId10"/>
    <p:sldId id="341" r:id="rId11"/>
    <p:sldId id="350" r:id="rId12"/>
    <p:sldId id="343" r:id="rId13"/>
    <p:sldId id="351" r:id="rId14"/>
    <p:sldId id="359" r:id="rId15"/>
    <p:sldId id="353" r:id="rId16"/>
    <p:sldId id="354" r:id="rId17"/>
    <p:sldId id="355" r:id="rId18"/>
    <p:sldId id="346" r:id="rId19"/>
    <p:sldId id="357" r:id="rId20"/>
    <p:sldId id="460" r:id="rId21"/>
    <p:sldId id="461" r:id="rId22"/>
    <p:sldId id="462" r:id="rId23"/>
    <p:sldId id="465" r:id="rId24"/>
    <p:sldId id="459" r:id="rId25"/>
    <p:sldId id="466" r:id="rId26"/>
    <p:sldId id="356" r:id="rId27"/>
    <p:sldId id="467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78487"/>
  </p:normalViewPr>
  <p:slideViewPr>
    <p:cSldViewPr snapToGrid="0">
      <p:cViewPr varScale="1">
        <p:scale>
          <a:sx n="177" d="100"/>
          <a:sy n="177" d="100"/>
        </p:scale>
        <p:origin x="3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3536B-307B-C94C-BE46-4BD46135C2C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6E58-D7D0-8542-AFE8-DAD6063F8D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50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F</a:t>
            </a:r>
            <a:r>
              <a:rPr lang="ko-KR" altLang="en-US" dirty="0"/>
              <a:t>팀 팀장 </a:t>
            </a:r>
            <a:r>
              <a:rPr lang="ko-KR" altLang="en-US" dirty="0" err="1"/>
              <a:t>연민석입니다</a:t>
            </a:r>
            <a:r>
              <a:rPr lang="en-US" altLang="ko-KR" dirty="0"/>
              <a:t>.</a:t>
            </a:r>
            <a:r>
              <a:rPr lang="ko-KR" altLang="en-US" dirty="0"/>
              <a:t> 지금부터 저희 팀의 프로젝트인 </a:t>
            </a:r>
            <a:r>
              <a:rPr lang="en-US" altLang="ko-KR" dirty="0"/>
              <a:t>SKKUDO</a:t>
            </a:r>
            <a:r>
              <a:rPr lang="ko-KR" altLang="en-US" dirty="0"/>
              <a:t>의 중간발표를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6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스꾸도는</a:t>
            </a:r>
            <a:r>
              <a:rPr lang="ko-KR" altLang="en-US" dirty="0"/>
              <a:t> 사용자가 </a:t>
            </a:r>
            <a:r>
              <a:rPr lang="ko-KR" altLang="en-US" dirty="0" err="1"/>
              <a:t>누구냐에</a:t>
            </a:r>
            <a:r>
              <a:rPr lang="ko-KR" altLang="en-US" dirty="0"/>
              <a:t> 따라 사용할 수 있는 서비스가 다릅니다</a:t>
            </a:r>
            <a:r>
              <a:rPr lang="en-US" altLang="ko-KR" dirty="0"/>
              <a:t>.</a:t>
            </a:r>
            <a:r>
              <a:rPr lang="ko-KR" altLang="en-US" dirty="0"/>
              <a:t> 따라서 이에 따른 </a:t>
            </a:r>
            <a:r>
              <a:rPr lang="ko-KR" altLang="en-US" dirty="0" err="1"/>
              <a:t>스꾸도의</a:t>
            </a:r>
            <a:r>
              <a:rPr lang="ko-KR" altLang="en-US" dirty="0"/>
              <a:t> 모습도 달라집니다</a:t>
            </a:r>
            <a:r>
              <a:rPr lang="en-US" altLang="ko-KR" dirty="0"/>
              <a:t>.</a:t>
            </a:r>
            <a:r>
              <a:rPr lang="ko-KR" altLang="en-US" dirty="0"/>
              <a:t> 페이지 간의 디자인이 다른 것 또한 특징이지만 특히 관리자 페이지에서는 효율 적인 동아리 관리를 위해 위에 상단바를 없애고 옆에 사이드 바를 추가하여 기능에 따른 메뉴를 구분하였고 조금 더 전문적인 환경에서 사용자가 관리하는 느낌을 받을 수 있도록 디자인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9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실제 개발 </a:t>
            </a:r>
            <a:r>
              <a:rPr lang="en-US" altLang="ko-KR" dirty="0" err="1"/>
              <a:t>Implemetaion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  <a:r>
              <a:rPr lang="ko-KR" altLang="en-US" dirty="0"/>
              <a:t> 먼저 프론트 엔드의 스타일 </a:t>
            </a:r>
            <a:r>
              <a:rPr lang="en-US" altLang="ko-KR" dirty="0" err="1"/>
              <a:t>implementaion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스타일 부분에서는 가장 큰 특징이 </a:t>
            </a:r>
            <a:r>
              <a:rPr lang="en-US" altLang="ko-KR" dirty="0"/>
              <a:t>MUI</a:t>
            </a:r>
            <a:r>
              <a:rPr lang="ko-KR" altLang="en-US" dirty="0"/>
              <a:t>라이브러리를 사용한 것인데 코드를 보시면 </a:t>
            </a:r>
            <a:r>
              <a:rPr lang="ko-KR" altLang="en-US" dirty="0" err="1"/>
              <a:t>맨위에</a:t>
            </a:r>
            <a:r>
              <a:rPr lang="ko-KR" altLang="en-US" dirty="0"/>
              <a:t> </a:t>
            </a:r>
            <a:r>
              <a:rPr lang="en-US" altLang="ko-KR" dirty="0"/>
              <a:t>Box, Card, Link, Typography, Stack</a:t>
            </a:r>
            <a:r>
              <a:rPr lang="ko-KR" altLang="en-US" dirty="0"/>
              <a:t>등 </a:t>
            </a:r>
            <a:r>
              <a:rPr lang="en-US" altLang="ko-KR" dirty="0" err="1"/>
              <a:t>mui</a:t>
            </a:r>
            <a:r>
              <a:rPr lang="ko-KR" altLang="en-US" dirty="0"/>
              <a:t>에서 제공하는 </a:t>
            </a:r>
            <a:r>
              <a:rPr lang="ko-KR" altLang="en-US" dirty="0" err="1"/>
              <a:t>엘리먼트를</a:t>
            </a:r>
            <a:r>
              <a:rPr lang="ko-KR" altLang="en-US" dirty="0"/>
              <a:t> 호출하고 함수 안에서 호출한 </a:t>
            </a:r>
            <a:r>
              <a:rPr lang="ko-KR" altLang="en-US" dirty="0" err="1"/>
              <a:t>엘리먼트를</a:t>
            </a:r>
            <a:r>
              <a:rPr lang="ko-KR" altLang="en-US" dirty="0"/>
              <a:t> 작성하여 </a:t>
            </a:r>
            <a:r>
              <a:rPr lang="ko-KR" altLang="en-US" dirty="0" err="1"/>
              <a:t>리턴해</a:t>
            </a:r>
            <a:r>
              <a:rPr lang="ko-KR" altLang="en-US" dirty="0"/>
              <a:t> 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리액트에서는</a:t>
            </a:r>
            <a:r>
              <a:rPr lang="ko-KR" altLang="en-US" dirty="0"/>
              <a:t> 구현하려는 </a:t>
            </a:r>
            <a:r>
              <a:rPr lang="ko-KR" altLang="en-US" dirty="0" err="1"/>
              <a:t>엘리먼트를</a:t>
            </a:r>
            <a:r>
              <a:rPr lang="ko-KR" altLang="en-US" dirty="0"/>
              <a:t> 함수안에서 </a:t>
            </a:r>
            <a:r>
              <a:rPr lang="ko-KR" altLang="en-US" dirty="0" err="1"/>
              <a:t>리턴하여</a:t>
            </a:r>
            <a:r>
              <a:rPr lang="ko-KR" altLang="en-US" dirty="0"/>
              <a:t> 화면에 그리는데</a:t>
            </a:r>
            <a:r>
              <a:rPr lang="en-US" altLang="ko-KR" dirty="0"/>
              <a:t>,</a:t>
            </a:r>
            <a:r>
              <a:rPr lang="ko-KR" altLang="en-US" dirty="0"/>
              <a:t> 옆 화면이 그 모습입니다</a:t>
            </a:r>
            <a:r>
              <a:rPr lang="en-US" altLang="ko-KR" dirty="0"/>
              <a:t>.</a:t>
            </a:r>
            <a:r>
              <a:rPr lang="ko-KR" altLang="en-US" dirty="0"/>
              <a:t> 보시면 딱 봐도 카드처럼 생긴 하얀색 네모가 </a:t>
            </a:r>
            <a:r>
              <a:rPr lang="en-US" altLang="ko-KR" dirty="0"/>
              <a:t>5</a:t>
            </a:r>
            <a:r>
              <a:rPr lang="ko-KR" altLang="en-US" dirty="0"/>
              <a:t>개 있는데 이 하나하나가 </a:t>
            </a:r>
            <a:r>
              <a:rPr lang="en-US" altLang="ko-KR" dirty="0"/>
              <a:t>MUI</a:t>
            </a:r>
            <a:r>
              <a:rPr lang="ko-KR" altLang="en-US" dirty="0"/>
              <a:t>에서 </a:t>
            </a:r>
            <a:r>
              <a:rPr lang="en-US" altLang="ko-KR" dirty="0"/>
              <a:t>import </a:t>
            </a:r>
            <a:r>
              <a:rPr lang="ko-KR" altLang="en-US" dirty="0"/>
              <a:t>한 카드입니다</a:t>
            </a:r>
            <a:r>
              <a:rPr lang="en-US" altLang="ko-KR" dirty="0"/>
              <a:t>.</a:t>
            </a:r>
            <a:r>
              <a:rPr lang="ko-KR" altLang="en-US" dirty="0"/>
              <a:t> 이렇게 카드를 </a:t>
            </a:r>
            <a:r>
              <a:rPr lang="ko-KR" altLang="en-US" dirty="0" err="1"/>
              <a:t>임포트하여</a:t>
            </a:r>
            <a:r>
              <a:rPr lang="ko-KR" altLang="en-US" dirty="0"/>
              <a:t> 사용한 덕분에 </a:t>
            </a:r>
            <a:r>
              <a:rPr lang="ko-KR" altLang="en-US" dirty="0" err="1"/>
              <a:t>누가봐도</a:t>
            </a:r>
            <a:r>
              <a:rPr lang="ko-KR" altLang="en-US" dirty="0"/>
              <a:t> 카드처럼 생긴 디자인을 </a:t>
            </a:r>
            <a:r>
              <a:rPr lang="ko-KR" altLang="en-US" dirty="0" err="1"/>
              <a:t>일일히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ko-KR" altLang="en-US" dirty="0"/>
              <a:t>로 구현해줄 필요없이 </a:t>
            </a:r>
            <a:r>
              <a:rPr lang="en-US" altLang="ko-KR" dirty="0"/>
              <a:t>Card</a:t>
            </a:r>
            <a:r>
              <a:rPr lang="ko-KR" altLang="en-US" dirty="0"/>
              <a:t>라는 단어 하나로 </a:t>
            </a:r>
            <a:r>
              <a:rPr lang="ko-KR" altLang="en-US" dirty="0" err="1"/>
              <a:t>쉡게</a:t>
            </a:r>
            <a:r>
              <a:rPr lang="ko-KR" altLang="en-US" dirty="0"/>
              <a:t> 웹에 그릴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9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SKKUDO</a:t>
            </a:r>
            <a:r>
              <a:rPr lang="ko-KR" altLang="en-US" dirty="0"/>
              <a:t> 프론트에서 가장 중요한 네트워크 부분 </a:t>
            </a:r>
            <a:r>
              <a:rPr lang="en-US" altLang="ko-KR" dirty="0"/>
              <a:t>implementation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SKKUDO</a:t>
            </a:r>
            <a:r>
              <a:rPr lang="ko-KR" altLang="en-US" dirty="0"/>
              <a:t>의 프론트는 </a:t>
            </a:r>
            <a:r>
              <a:rPr lang="ko-KR" altLang="en-US" dirty="0" err="1"/>
              <a:t>백엔드와</a:t>
            </a:r>
            <a:r>
              <a:rPr lang="ko-KR" altLang="en-US" dirty="0"/>
              <a:t> </a:t>
            </a:r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형태로 소통합니다</a:t>
            </a:r>
            <a:r>
              <a:rPr lang="en-US" altLang="ko-KR" dirty="0"/>
              <a:t>. </a:t>
            </a:r>
            <a:r>
              <a:rPr lang="ko-KR" altLang="en-US" dirty="0" err="1"/>
              <a:t>다시말해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을 통해서 소통을 합니다</a:t>
            </a:r>
            <a:r>
              <a:rPr lang="en-US" altLang="ko-KR" dirty="0"/>
              <a:t>.</a:t>
            </a:r>
            <a:r>
              <a:rPr lang="ko-KR" altLang="en-US" dirty="0"/>
              <a:t> 호출종류는 </a:t>
            </a:r>
            <a:r>
              <a:rPr lang="en-US" altLang="ko-KR" dirty="0"/>
              <a:t>get, post, patch delete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은 말그대로 정보를 단순히 가져오는 요청이고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post</a:t>
            </a:r>
            <a:r>
              <a:rPr lang="ko-KR" altLang="en-US" dirty="0"/>
              <a:t>는 요청을 </a:t>
            </a:r>
            <a:r>
              <a:rPr lang="ko-KR" altLang="en-US" dirty="0" err="1"/>
              <a:t>보낼때</a:t>
            </a:r>
            <a:r>
              <a:rPr lang="ko-KR" altLang="en-US" dirty="0"/>
              <a:t> 가져오고 싶은 데이터와 관련된 정보를 담아 요청을 보내는 것이고 </a:t>
            </a:r>
            <a:r>
              <a:rPr lang="en-US" altLang="ko-KR" dirty="0"/>
              <a:t>Patch</a:t>
            </a:r>
            <a:r>
              <a:rPr lang="ko-KR" altLang="en-US" dirty="0"/>
              <a:t>는 </a:t>
            </a:r>
            <a:r>
              <a:rPr lang="ko-KR" altLang="en-US" dirty="0" err="1"/>
              <a:t>디비에</a:t>
            </a:r>
            <a:r>
              <a:rPr lang="ko-KR" altLang="en-US" dirty="0"/>
              <a:t> 있는 데이터를 수정하기 위한 메서드이고 마지막으로 </a:t>
            </a:r>
            <a:r>
              <a:rPr lang="en-US" altLang="ko-KR" dirty="0"/>
              <a:t>delete</a:t>
            </a:r>
            <a:r>
              <a:rPr lang="ko-KR" altLang="en-US" dirty="0"/>
              <a:t>는 데이터를 삭제하기 위한 메서드입니다</a:t>
            </a:r>
            <a:r>
              <a:rPr lang="en-US" altLang="ko-KR" dirty="0"/>
              <a:t>..</a:t>
            </a:r>
            <a:r>
              <a:rPr lang="ko-KR" altLang="en-US" dirty="0"/>
              <a:t> 실제 코드를 </a:t>
            </a:r>
            <a:r>
              <a:rPr lang="ko-KR" altLang="en-US" dirty="0" err="1"/>
              <a:t>보실까요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먼저 </a:t>
            </a:r>
            <a:r>
              <a:rPr lang="en-US" altLang="ko-KR" dirty="0"/>
              <a:t>SKKUDO</a:t>
            </a:r>
            <a:r>
              <a:rPr lang="ko-KR" altLang="en-US" dirty="0"/>
              <a:t>의 모든 </a:t>
            </a:r>
            <a:r>
              <a:rPr lang="en-US" altLang="ko-KR" dirty="0"/>
              <a:t>API</a:t>
            </a:r>
            <a:r>
              <a:rPr lang="ko-KR" altLang="en-US" dirty="0"/>
              <a:t>호출에 사용되는 공통 </a:t>
            </a:r>
            <a:r>
              <a:rPr lang="en-US" altLang="ko-KR" dirty="0" err="1"/>
              <a:t>url</a:t>
            </a:r>
            <a:r>
              <a:rPr lang="ko-KR" altLang="en-US" dirty="0"/>
              <a:t>을 선언해주었습니다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BASE_URL</a:t>
            </a:r>
            <a:r>
              <a:rPr lang="ko-KR" altLang="en-US" dirty="0"/>
              <a:t> 보이시죠</a:t>
            </a:r>
            <a:r>
              <a:rPr lang="en-US" altLang="ko-KR" dirty="0"/>
              <a:t>.</a:t>
            </a:r>
            <a:r>
              <a:rPr lang="ko-KR" altLang="en-US" dirty="0"/>
              <a:t> 그리고 이제 호출하는 </a:t>
            </a:r>
            <a:r>
              <a:rPr lang="en-US" altLang="ko-KR" dirty="0"/>
              <a:t>API</a:t>
            </a:r>
            <a:r>
              <a:rPr lang="ko-KR" altLang="en-US" dirty="0"/>
              <a:t>의 종류에 따라 </a:t>
            </a:r>
            <a:r>
              <a:rPr lang="en-US" altLang="ko-KR" dirty="0"/>
              <a:t>URL</a:t>
            </a:r>
            <a:r>
              <a:rPr lang="ko-KR" altLang="en-US" dirty="0"/>
              <a:t>또한 바뀌기 때문에 각 호출과 연관된 맞춤형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err="1"/>
              <a:t>선언해주어야하는데요</a:t>
            </a:r>
            <a:r>
              <a:rPr lang="ko-KR" altLang="en-US" dirty="0"/>
              <a:t> 코드를 보시면 </a:t>
            </a:r>
            <a:r>
              <a:rPr lang="en-US" altLang="ko-KR" dirty="0" err="1"/>
              <a:t>getAllClubs</a:t>
            </a:r>
            <a:r>
              <a:rPr lang="ko-KR" altLang="en-US" dirty="0"/>
              <a:t>함수를 위해 </a:t>
            </a:r>
            <a:r>
              <a:rPr lang="en-US" altLang="ko-KR" dirty="0"/>
              <a:t>GET_ALL_CLUBS_URL</a:t>
            </a:r>
            <a:r>
              <a:rPr lang="ko-KR" altLang="en-US" dirty="0"/>
              <a:t>을 선언해주었습니다</a:t>
            </a:r>
            <a:r>
              <a:rPr lang="en-US" altLang="ko-KR" dirty="0"/>
              <a:t>.</a:t>
            </a:r>
            <a:r>
              <a:rPr lang="ko-KR" altLang="en-US" dirty="0"/>
              <a:t> 이름에서 </a:t>
            </a:r>
            <a:r>
              <a:rPr lang="ko-KR" altLang="en-US" dirty="0" err="1"/>
              <a:t>알수있듯이</a:t>
            </a:r>
            <a:r>
              <a:rPr lang="ko-KR" altLang="en-US" dirty="0"/>
              <a:t> 이 함수는</a:t>
            </a:r>
            <a:r>
              <a:rPr lang="en-US" altLang="ko-KR" dirty="0"/>
              <a:t> SKKUDO</a:t>
            </a:r>
            <a:r>
              <a:rPr lang="ko-KR" altLang="en-US" dirty="0"/>
              <a:t>의 등록된 모든 동아리의 정보를 가져오기 위한 </a:t>
            </a:r>
            <a:r>
              <a:rPr lang="en-US" altLang="ko-KR" dirty="0"/>
              <a:t>API</a:t>
            </a:r>
            <a:r>
              <a:rPr lang="ko-KR" altLang="en-US" dirty="0"/>
              <a:t>호출입니다</a:t>
            </a:r>
            <a:r>
              <a:rPr lang="en-US" altLang="ko-KR" dirty="0"/>
              <a:t>.</a:t>
            </a:r>
            <a:r>
              <a:rPr lang="ko-KR" altLang="en-US" dirty="0"/>
              <a:t> 따라서 기본 </a:t>
            </a:r>
            <a:r>
              <a:rPr lang="en-US" altLang="ko-KR" dirty="0"/>
              <a:t>URL</a:t>
            </a:r>
            <a:r>
              <a:rPr lang="ko-KR" altLang="en-US" dirty="0"/>
              <a:t>에 해당 호출을 </a:t>
            </a:r>
            <a:r>
              <a:rPr lang="ko-KR" altLang="en-US" dirty="0" err="1"/>
              <a:t>특정지을</a:t>
            </a:r>
            <a:r>
              <a:rPr lang="ko-KR" altLang="en-US" dirty="0"/>
              <a:t> 수 있는 인자를 덧붙여서 </a:t>
            </a:r>
            <a:r>
              <a:rPr lang="en-US" altLang="ko-KR" dirty="0"/>
              <a:t>GET_ALL_CLUBS_URL</a:t>
            </a:r>
            <a:r>
              <a:rPr lang="ko-KR" altLang="en-US" dirty="0"/>
              <a:t>을 완성하고 </a:t>
            </a:r>
            <a:r>
              <a:rPr lang="en-US" altLang="ko-KR" dirty="0" err="1"/>
              <a:t>axios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호출 함수를 </a:t>
            </a:r>
            <a:r>
              <a:rPr lang="en-US" altLang="ko-KR" dirty="0"/>
              <a:t>get</a:t>
            </a:r>
            <a:r>
              <a:rPr lang="ko-KR" altLang="en-US" dirty="0"/>
              <a:t>의 형태로 </a:t>
            </a:r>
            <a:r>
              <a:rPr lang="ko-KR" altLang="en-US" dirty="0" err="1"/>
              <a:t>사용한것을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r>
              <a:rPr lang="ko-KR" altLang="en-US" dirty="0"/>
              <a:t> 함수를 호출한후 </a:t>
            </a:r>
            <a:r>
              <a:rPr lang="en-US" altLang="ko-KR" dirty="0"/>
              <a:t>then</a:t>
            </a:r>
            <a:r>
              <a:rPr lang="ko-KR" altLang="en-US" dirty="0"/>
              <a:t>을 사용해서 받은 응답의 데이터를 반환하는 것까지 </a:t>
            </a:r>
            <a:r>
              <a:rPr lang="ko-KR" altLang="en-US" dirty="0" err="1"/>
              <a:t>표현되어있습니다</a:t>
            </a:r>
            <a:r>
              <a:rPr lang="en-US" altLang="ko-KR" dirty="0"/>
              <a:t>.</a:t>
            </a:r>
            <a:r>
              <a:rPr lang="ko-KR" altLang="en-US" dirty="0"/>
              <a:t> 이것이 </a:t>
            </a:r>
            <a:r>
              <a:rPr lang="en-US" altLang="ko-KR" dirty="0"/>
              <a:t>get</a:t>
            </a:r>
            <a:r>
              <a:rPr lang="ko-KR" altLang="en-US" dirty="0"/>
              <a:t>요청의 예시였고요 </a:t>
            </a:r>
            <a:r>
              <a:rPr lang="en-US" altLang="ko-KR" dirty="0"/>
              <a:t>post</a:t>
            </a:r>
            <a:r>
              <a:rPr lang="ko-KR" altLang="en-US" dirty="0"/>
              <a:t>요청도 </a:t>
            </a:r>
            <a:r>
              <a:rPr lang="ko-KR" altLang="en-US" dirty="0" err="1"/>
              <a:t>한번보실까요</a:t>
            </a:r>
            <a:r>
              <a:rPr lang="en-US" altLang="ko-KR" dirty="0"/>
              <a:t>.</a:t>
            </a:r>
            <a:r>
              <a:rPr lang="ko-KR" altLang="en-US" dirty="0"/>
              <a:t> 이번에는 </a:t>
            </a:r>
            <a:r>
              <a:rPr lang="en-US" altLang="ko-KR" dirty="0" err="1"/>
              <a:t>createClub</a:t>
            </a:r>
            <a:r>
              <a:rPr lang="ko-KR" altLang="en-US" dirty="0"/>
              <a:t> 말그대로 새로운 동아리를 하나 생성하는 </a:t>
            </a:r>
            <a:r>
              <a:rPr lang="en-US" altLang="ko-KR" dirty="0"/>
              <a:t>API</a:t>
            </a:r>
            <a:r>
              <a:rPr lang="ko-KR" altLang="en-US" dirty="0"/>
              <a:t>호출입니다</a:t>
            </a:r>
            <a:r>
              <a:rPr lang="en-US" altLang="ko-KR" dirty="0"/>
              <a:t>.</a:t>
            </a:r>
            <a:r>
              <a:rPr lang="ko-KR" altLang="en-US" dirty="0"/>
              <a:t> 근데 여기서는 다른 </a:t>
            </a:r>
            <a:r>
              <a:rPr lang="en-US" altLang="ko-KR" dirty="0"/>
              <a:t>API</a:t>
            </a:r>
            <a:r>
              <a:rPr lang="ko-KR" altLang="en-US" dirty="0"/>
              <a:t>호출임에도 아까 사용한 </a:t>
            </a:r>
            <a:r>
              <a:rPr lang="en-US" altLang="ko-KR" dirty="0"/>
              <a:t>URL</a:t>
            </a:r>
            <a:r>
              <a:rPr lang="ko-KR" altLang="en-US" dirty="0"/>
              <a:t>을 그대로 사용합니다</a:t>
            </a:r>
            <a:r>
              <a:rPr lang="en-US" altLang="ko-KR" dirty="0"/>
              <a:t>.</a:t>
            </a:r>
            <a:r>
              <a:rPr lang="ko-KR" altLang="en-US" dirty="0"/>
              <a:t> 아까 다른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호출은 다른 </a:t>
            </a:r>
            <a:r>
              <a:rPr lang="en-US" altLang="ko-KR" dirty="0" err="1"/>
              <a:t>url</a:t>
            </a:r>
            <a:r>
              <a:rPr lang="ko-KR" altLang="en-US" dirty="0"/>
              <a:t>을 사용해야 한다고 했는데</a:t>
            </a:r>
            <a:r>
              <a:rPr lang="en-US" altLang="ko-KR" dirty="0"/>
              <a:t>,</a:t>
            </a:r>
            <a:r>
              <a:rPr lang="ko-KR" altLang="en-US" dirty="0"/>
              <a:t> 대신 이번에는 </a:t>
            </a:r>
            <a:r>
              <a:rPr lang="en-US" altLang="ko-KR" dirty="0"/>
              <a:t>get</a:t>
            </a:r>
            <a:r>
              <a:rPr lang="ko-KR" altLang="en-US" dirty="0"/>
              <a:t>이 아닌 </a:t>
            </a:r>
            <a:r>
              <a:rPr lang="en-US" altLang="ko-KR" dirty="0"/>
              <a:t>post</a:t>
            </a:r>
            <a:r>
              <a:rPr lang="ko-KR" altLang="en-US" dirty="0"/>
              <a:t>의 형태로 </a:t>
            </a:r>
            <a:r>
              <a:rPr lang="en-US" altLang="ko-KR" dirty="0" err="1"/>
              <a:t>axios</a:t>
            </a:r>
            <a:r>
              <a:rPr lang="ko-KR" altLang="en-US" dirty="0"/>
              <a:t> 함수를 호출하였기 때문에 같은 </a:t>
            </a:r>
            <a:r>
              <a:rPr lang="en-US" altLang="ko-KR" dirty="0"/>
              <a:t>URL</a:t>
            </a:r>
            <a:r>
              <a:rPr lang="ko-KR" altLang="en-US" dirty="0"/>
              <a:t>을 사용해도 다른 </a:t>
            </a:r>
            <a:r>
              <a:rPr lang="en-US" altLang="ko-KR" dirty="0"/>
              <a:t>API</a:t>
            </a:r>
            <a:r>
              <a:rPr lang="ko-KR" altLang="en-US" dirty="0"/>
              <a:t>호출임을 서버가 인지하여 다른 처리를 할 것입니다</a:t>
            </a:r>
            <a:r>
              <a:rPr lang="en-US" altLang="ko-KR" dirty="0"/>
              <a:t>.</a:t>
            </a:r>
            <a:r>
              <a:rPr lang="ko-KR" altLang="en-US" dirty="0"/>
              <a:t> 보시면 새로운 동아리를 만들기 위해 </a:t>
            </a:r>
            <a:r>
              <a:rPr lang="en-US" altLang="ko-KR" dirty="0" err="1"/>
              <a:t>newclub</a:t>
            </a:r>
            <a:r>
              <a:rPr lang="ko-KR" altLang="en-US" dirty="0"/>
              <a:t>이라는 데이터를 요청안에 넣어서 보내주고 있는데 이것이 </a:t>
            </a:r>
            <a:r>
              <a:rPr lang="en-US" altLang="ko-KR" dirty="0"/>
              <a:t>post</a:t>
            </a:r>
            <a:r>
              <a:rPr lang="ko-KR" altLang="en-US" dirty="0"/>
              <a:t>의 특징입니다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9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파트의 </a:t>
            </a:r>
            <a:r>
              <a:rPr lang="en-US" altLang="ko-KR" dirty="0"/>
              <a:t>implementation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백엔드에서</a:t>
            </a:r>
            <a:r>
              <a:rPr lang="ko-KR" altLang="en-US" dirty="0"/>
              <a:t> 다루는 </a:t>
            </a:r>
            <a:r>
              <a:rPr lang="en-US" altLang="ko-KR" dirty="0"/>
              <a:t>API</a:t>
            </a:r>
            <a:r>
              <a:rPr lang="ko-KR" altLang="en-US" dirty="0"/>
              <a:t>의 형태는 위와 같습니다</a:t>
            </a:r>
            <a:r>
              <a:rPr lang="en-US" altLang="ko-KR" dirty="0"/>
              <a:t>.</a:t>
            </a:r>
            <a:r>
              <a:rPr lang="ko-KR" altLang="en-US" dirty="0"/>
              <a:t> 사각형안에 </a:t>
            </a:r>
            <a:r>
              <a:rPr lang="ko-KR" altLang="en-US" dirty="0" err="1"/>
              <a:t>써있는</a:t>
            </a:r>
            <a:r>
              <a:rPr lang="ko-KR" altLang="en-US" dirty="0"/>
              <a:t> 지원유저 </a:t>
            </a:r>
            <a:r>
              <a:rPr lang="ko-KR" altLang="en-US" dirty="0" err="1"/>
              <a:t>지원양식등의</a:t>
            </a:r>
            <a:r>
              <a:rPr lang="ko-KR" altLang="en-US" dirty="0"/>
              <a:t> 주제들로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크게 나눌 수 있으며 그리고 보통 이 주제 안에서 오른쪽에 보이는 것처럼 </a:t>
            </a:r>
            <a:r>
              <a:rPr lang="en-US" altLang="ko-KR" dirty="0" err="1"/>
              <a:t>getAllModels</a:t>
            </a:r>
            <a:r>
              <a:rPr lang="ko-KR" altLang="en-US" dirty="0" err="1"/>
              <a:t>를</a:t>
            </a:r>
            <a:r>
              <a:rPr lang="ko-KR" altLang="en-US" dirty="0"/>
              <a:t> 수행하는 </a:t>
            </a:r>
            <a:r>
              <a:rPr lang="en-US" altLang="ko-KR" dirty="0"/>
              <a:t>API, </a:t>
            </a:r>
            <a:r>
              <a:rPr lang="en-US" altLang="ko-KR" dirty="0" err="1"/>
              <a:t>getOneModel</a:t>
            </a:r>
            <a:r>
              <a:rPr lang="ko-KR" altLang="en-US" dirty="0"/>
              <a:t>을 수행하는 </a:t>
            </a:r>
            <a:r>
              <a:rPr lang="en-US" altLang="ko-KR" dirty="0"/>
              <a:t>API,</a:t>
            </a:r>
            <a:r>
              <a:rPr lang="ko-KR" altLang="en-US" dirty="0"/>
              <a:t> 이렇게 세부적으로 나눌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예를들어</a:t>
            </a:r>
            <a:r>
              <a:rPr lang="ko-KR" altLang="en-US" dirty="0"/>
              <a:t> 동아리 일정에 관한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생각했을 때 </a:t>
            </a:r>
            <a:r>
              <a:rPr lang="en-US" altLang="ko-KR" dirty="0" err="1"/>
              <a:t>getAllmodels</a:t>
            </a:r>
            <a:r>
              <a:rPr lang="ko-KR" altLang="en-US" dirty="0" err="1"/>
              <a:t>를</a:t>
            </a:r>
            <a:r>
              <a:rPr lang="ko-KR" altLang="en-US" dirty="0"/>
              <a:t> 통해 모든 일정을 가져올 수가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getOneModel</a:t>
            </a:r>
            <a:r>
              <a:rPr lang="ko-KR" altLang="en-US" dirty="0"/>
              <a:t>을 통해 특정 일정 하나만 </a:t>
            </a:r>
            <a:r>
              <a:rPr lang="ko-KR" altLang="en-US" dirty="0" err="1"/>
              <a:t>가져올수가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CreateModel</a:t>
            </a:r>
            <a:r>
              <a:rPr lang="ko-KR" altLang="en-US" dirty="0"/>
              <a:t>을 통해 일정을 생성할 수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updateModel</a:t>
            </a:r>
            <a:r>
              <a:rPr lang="ko-KR" altLang="en-US" dirty="0"/>
              <a:t>을 통해 일정을 수정할 수 있고 </a:t>
            </a:r>
            <a:r>
              <a:rPr lang="en-US" altLang="ko-KR" dirty="0" err="1"/>
              <a:t>deleteModel</a:t>
            </a:r>
            <a:r>
              <a:rPr lang="ko-KR" altLang="en-US" dirty="0"/>
              <a:t>을 통해 일정을 </a:t>
            </a:r>
            <a:r>
              <a:rPr lang="ko-KR" altLang="en-US" dirty="0" err="1"/>
              <a:t>지울수가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더하여 해당 동아리와 관련된 일정들 또한 </a:t>
            </a:r>
            <a:r>
              <a:rPr lang="en-US" altLang="ko-KR" dirty="0" err="1"/>
              <a:t>getModelsByClubId</a:t>
            </a:r>
            <a:r>
              <a:rPr lang="ko-KR" altLang="en-US" dirty="0" err="1"/>
              <a:t>를</a:t>
            </a:r>
            <a:r>
              <a:rPr lang="ko-KR" altLang="en-US" dirty="0"/>
              <a:t> 통해 따로 받아서 볼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1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설명한 패턴들 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중에서 특히 유저와 관련된 부분은 추가 기능들을 가지고 있습니다</a:t>
            </a:r>
            <a:r>
              <a:rPr lang="en-US" altLang="ko-KR" dirty="0"/>
              <a:t>.</a:t>
            </a:r>
            <a:r>
              <a:rPr lang="ko-KR" altLang="en-US" dirty="0"/>
              <a:t> 동아리를 가입하는 </a:t>
            </a:r>
            <a:r>
              <a:rPr lang="en-US" altLang="ko-KR" dirty="0" err="1"/>
              <a:t>registerClub</a:t>
            </a:r>
            <a:r>
              <a:rPr lang="en-US" altLang="ko-KR" dirty="0"/>
              <a:t>, </a:t>
            </a:r>
            <a:r>
              <a:rPr lang="ko-KR" altLang="en-US" dirty="0"/>
              <a:t>동아리를 탈퇴하는 </a:t>
            </a:r>
            <a:r>
              <a:rPr lang="en-US" altLang="ko-KR" dirty="0" err="1"/>
              <a:t>deregisterClub</a:t>
            </a:r>
            <a:r>
              <a:rPr lang="en-US" altLang="ko-KR" dirty="0"/>
              <a:t>, </a:t>
            </a:r>
            <a:r>
              <a:rPr lang="ko-KR" altLang="en-US" dirty="0"/>
              <a:t>그리고 동아리 내의 유저의 권한을 변경하는 </a:t>
            </a:r>
            <a:r>
              <a:rPr lang="en-US" altLang="ko-KR" dirty="0" err="1"/>
              <a:t>updateRole</a:t>
            </a:r>
            <a:r>
              <a:rPr lang="ko-KR" altLang="en-US" dirty="0"/>
              <a:t>이 추가 형태입니다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2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사용자를 인증 및 인가하는 부분은 조금 다른 형태를 </a:t>
            </a:r>
            <a:r>
              <a:rPr lang="ko-KR" altLang="en-US" dirty="0" err="1"/>
              <a:t>가지고있는데요</a:t>
            </a:r>
            <a:r>
              <a:rPr lang="en-US" altLang="ko-KR" dirty="0"/>
              <a:t>,</a:t>
            </a:r>
            <a:r>
              <a:rPr lang="ko-KR" altLang="en-US" dirty="0"/>
              <a:t> 로그인 로그아웃</a:t>
            </a:r>
            <a:r>
              <a:rPr lang="en-US" altLang="ko-KR" dirty="0"/>
              <a:t>,</a:t>
            </a:r>
            <a:r>
              <a:rPr lang="ko-KR" altLang="en-US" dirty="0"/>
              <a:t> 그리고 사용자가 해당 동아리의 속했는지 </a:t>
            </a:r>
            <a:r>
              <a:rPr lang="ko-KR" altLang="en-US" dirty="0" err="1"/>
              <a:t>안속했는지</a:t>
            </a:r>
            <a:r>
              <a:rPr lang="ko-KR" altLang="en-US" dirty="0"/>
              <a:t> 판단하는 </a:t>
            </a:r>
            <a:r>
              <a:rPr lang="en-US" altLang="ko-KR" dirty="0"/>
              <a:t>verify</a:t>
            </a:r>
            <a:r>
              <a:rPr lang="ko-KR" altLang="en-US" dirty="0"/>
              <a:t>가 이 부분 </a:t>
            </a:r>
            <a:r>
              <a:rPr lang="en-US" altLang="ko-KR" dirty="0"/>
              <a:t>API</a:t>
            </a:r>
            <a:r>
              <a:rPr lang="ko-KR" altLang="en-US" dirty="0"/>
              <a:t>의 기능들입니다</a:t>
            </a:r>
            <a:r>
              <a:rPr lang="en-US" altLang="ko-KR" dirty="0"/>
              <a:t>.</a:t>
            </a:r>
            <a:r>
              <a:rPr lang="ko-KR" altLang="en-US" dirty="0"/>
              <a:t> 이 중 </a:t>
            </a:r>
            <a:r>
              <a:rPr lang="en-US" altLang="ko-KR" dirty="0"/>
              <a:t>verify</a:t>
            </a:r>
            <a:r>
              <a:rPr lang="ko-KR" altLang="en-US" dirty="0" err="1"/>
              <a:t>를</a:t>
            </a:r>
            <a:r>
              <a:rPr lang="ko-KR" altLang="en-US" dirty="0"/>
              <a:t> 자세히 살펴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8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Verify API</a:t>
            </a:r>
            <a:r>
              <a:rPr lang="ko-KR" altLang="en-US" dirty="0"/>
              <a:t>는 크게 세가지로 나뉩니다</a:t>
            </a:r>
            <a:r>
              <a:rPr lang="en-US" altLang="ko-KR" dirty="0"/>
              <a:t>.</a:t>
            </a:r>
            <a:r>
              <a:rPr lang="ko-KR" altLang="en-US" dirty="0"/>
              <a:t> 현재 사용자가 로그인이 되어있는지 판단하는 </a:t>
            </a:r>
            <a:r>
              <a:rPr lang="en-US" altLang="ko-KR" dirty="0"/>
              <a:t>auth</a:t>
            </a:r>
            <a:r>
              <a:rPr lang="ko-KR" altLang="en-US" dirty="0"/>
              <a:t> </a:t>
            </a:r>
            <a:r>
              <a:rPr lang="en-US" altLang="ko-KR" dirty="0"/>
              <a:t>API, </a:t>
            </a:r>
            <a:r>
              <a:rPr lang="ko-KR" altLang="en-US" dirty="0"/>
              <a:t>로그인이 </a:t>
            </a:r>
            <a:r>
              <a:rPr lang="ko-KR" altLang="en-US" dirty="0" err="1"/>
              <a:t>되어있다면</a:t>
            </a:r>
            <a:r>
              <a:rPr lang="ko-KR" altLang="en-US" dirty="0"/>
              <a:t> 그 사용자가 수행한 요청과 관련된 동아리에 </a:t>
            </a:r>
            <a:r>
              <a:rPr lang="ko-KR" altLang="en-US" dirty="0" err="1"/>
              <a:t>소속되어있는지</a:t>
            </a:r>
            <a:r>
              <a:rPr lang="ko-KR" altLang="en-US" dirty="0"/>
              <a:t> 확인하는 </a:t>
            </a:r>
            <a:r>
              <a:rPr lang="en-US" altLang="ko-KR" dirty="0" err="1"/>
              <a:t>authbyclub</a:t>
            </a:r>
            <a:r>
              <a:rPr lang="en-US" altLang="ko-KR" dirty="0"/>
              <a:t> API,</a:t>
            </a:r>
            <a:r>
              <a:rPr lang="ko-KR" altLang="en-US" dirty="0"/>
              <a:t> 그리고 소속까지 되어 있지만 특정 행동</a:t>
            </a:r>
            <a:r>
              <a:rPr lang="en-US" altLang="ko-KR" dirty="0"/>
              <a:t>,</a:t>
            </a:r>
            <a:r>
              <a:rPr lang="ko-KR" altLang="en-US" dirty="0"/>
              <a:t> 예를 들어 공지를 </a:t>
            </a:r>
            <a:r>
              <a:rPr lang="ko-KR" altLang="en-US" dirty="0" err="1"/>
              <a:t>쓴다거나</a:t>
            </a:r>
            <a:r>
              <a:rPr lang="ko-KR" altLang="en-US" dirty="0"/>
              <a:t> 일정을 추가하는 등의 권한이 있는지를 확인하는</a:t>
            </a:r>
            <a:r>
              <a:rPr lang="en-US" altLang="ko-KR" dirty="0"/>
              <a:t> </a:t>
            </a:r>
            <a:r>
              <a:rPr lang="en-US" altLang="ko-KR" dirty="0" err="1"/>
              <a:t>authbyvalidatointable</a:t>
            </a:r>
            <a:r>
              <a:rPr lang="en-US" altLang="ko-KR" dirty="0"/>
              <a:t> API</a:t>
            </a:r>
            <a:r>
              <a:rPr lang="ko-KR" altLang="en-US" dirty="0"/>
              <a:t> 이렇게 세가지로 나뉠 수 있습니다</a:t>
            </a:r>
            <a:r>
              <a:rPr lang="en-US" altLang="ko-KR" dirty="0"/>
              <a:t>.</a:t>
            </a:r>
            <a:r>
              <a:rPr lang="ko-KR" altLang="en-US" dirty="0"/>
              <a:t> 마지막 </a:t>
            </a:r>
            <a:r>
              <a:rPr lang="en-US" altLang="ko-KR" dirty="0"/>
              <a:t>API</a:t>
            </a:r>
            <a:r>
              <a:rPr lang="ko-KR" altLang="en-US" dirty="0"/>
              <a:t>의 실제 구현 모습을 코드로 확인해보겠습니다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6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보시면 왼쪽에는 동아리 마다 가지고 있는 인증테이블의 기본 형태가 나와있습니다</a:t>
            </a:r>
            <a:r>
              <a:rPr lang="en-US" altLang="ko-KR" dirty="0"/>
              <a:t>.</a:t>
            </a:r>
            <a:r>
              <a:rPr lang="ko-KR" altLang="en-US" dirty="0"/>
              <a:t> 권한과 관련된 행위</a:t>
            </a:r>
            <a:r>
              <a:rPr lang="en-US" altLang="ko-KR" dirty="0"/>
              <a:t>,</a:t>
            </a:r>
            <a:r>
              <a:rPr lang="ko-KR" altLang="en-US" dirty="0"/>
              <a:t> 아까 </a:t>
            </a:r>
            <a:r>
              <a:rPr lang="ko-KR" altLang="en-US" dirty="0" err="1"/>
              <a:t>말씀드린것처럼</a:t>
            </a:r>
            <a:r>
              <a:rPr lang="ko-KR" altLang="en-US" dirty="0"/>
              <a:t> 공지 쓰기나 일정 쓰기와 같은 행위가 </a:t>
            </a:r>
            <a:r>
              <a:rPr lang="en-US" altLang="ko-KR" dirty="0"/>
              <a:t>Role</a:t>
            </a:r>
            <a:r>
              <a:rPr lang="ko-KR" altLang="en-US" dirty="0"/>
              <a:t>이라는 실제 권한을 나타내는 타입과 쌍으로 이루어져 인증테이블이 구성되어 있는 것을 확인할 수 있는데</a:t>
            </a:r>
            <a:r>
              <a:rPr lang="en-US" altLang="ko-KR" dirty="0"/>
              <a:t>,</a:t>
            </a:r>
            <a:r>
              <a:rPr lang="ko-KR" altLang="en-US" dirty="0"/>
              <a:t> 보시면 </a:t>
            </a:r>
            <a:r>
              <a:rPr lang="en-US" altLang="ko-KR" dirty="0" err="1"/>
              <a:t>validationWrite</a:t>
            </a:r>
            <a:r>
              <a:rPr lang="ko-KR" altLang="en-US" dirty="0"/>
              <a:t>이라는 행위는 회장으로 설정되어 </a:t>
            </a:r>
            <a:r>
              <a:rPr lang="ko-KR" altLang="en-US" dirty="0" err="1"/>
              <a:t>있는걸</a:t>
            </a:r>
            <a:r>
              <a:rPr lang="ko-KR" altLang="en-US" dirty="0"/>
              <a:t> 보실 수 있습니다</a:t>
            </a:r>
            <a:r>
              <a:rPr lang="en-US" altLang="ko-KR" dirty="0"/>
              <a:t>.</a:t>
            </a:r>
            <a:r>
              <a:rPr lang="ko-KR" altLang="en-US" dirty="0"/>
              <a:t> 이는 동아리의 권한을 수정하는 행위를 할 수 있는 사람이 회장까지 즉 회장만 할 수 있다는 것을 나타냅니다</a:t>
            </a:r>
            <a:r>
              <a:rPr lang="en-US" altLang="ko-KR" dirty="0"/>
              <a:t>.</a:t>
            </a:r>
            <a:r>
              <a:rPr lang="ko-KR" altLang="en-US" dirty="0"/>
              <a:t> 이렇듯 </a:t>
            </a:r>
            <a:r>
              <a:rPr lang="en-US" altLang="ko-KR" dirty="0"/>
              <a:t>SKKUDO</a:t>
            </a:r>
            <a:r>
              <a:rPr lang="ko-KR" altLang="en-US" dirty="0"/>
              <a:t>는 인증테이블을 통해 수많은 사용자의 행위나 요청을 </a:t>
            </a:r>
            <a:r>
              <a:rPr lang="ko-KR" altLang="en-US" dirty="0" err="1"/>
              <a:t>관라지가</a:t>
            </a:r>
            <a:r>
              <a:rPr lang="ko-KR" altLang="en-US" dirty="0"/>
              <a:t> 권한을 기반으로 통제할 수 있도록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3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이에 따른 </a:t>
            </a:r>
            <a:r>
              <a:rPr lang="en-US" altLang="ko-KR" dirty="0"/>
              <a:t>verify</a:t>
            </a:r>
            <a:r>
              <a:rPr lang="ko-KR" altLang="en-US" dirty="0"/>
              <a:t>의 전체적인 </a:t>
            </a:r>
            <a:r>
              <a:rPr lang="en-US" altLang="ko-KR" dirty="0"/>
              <a:t>flow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r>
              <a:rPr lang="ko-KR" altLang="en-US" dirty="0"/>
              <a:t> 만약 동아리의 회장이 공지를 쓰고 싶다는 요청을 보낸다면 </a:t>
            </a:r>
            <a:r>
              <a:rPr lang="ko-KR" altLang="en-US" dirty="0" err="1"/>
              <a:t>백엔드에서는</a:t>
            </a:r>
            <a:r>
              <a:rPr lang="ko-KR" altLang="en-US" dirty="0"/>
              <a:t> 먼저 유저의 동아리를 검색해 유저가 해당동아리에 들어가 있는지 확인합니다</a:t>
            </a:r>
            <a:r>
              <a:rPr lang="en-US" altLang="ko-KR" dirty="0"/>
              <a:t>.</a:t>
            </a:r>
            <a:r>
              <a:rPr lang="ko-KR" altLang="en-US" dirty="0"/>
              <a:t> 만약 해당 동아리에 들어가 있으면 유저의 동아리내 권한을 검색하여 유저의 권한과 이경우에는 회장이 되겠죠</a:t>
            </a:r>
            <a:r>
              <a:rPr lang="en-US" altLang="ko-KR" dirty="0"/>
              <a:t>,</a:t>
            </a:r>
            <a:r>
              <a:rPr lang="ko-KR" altLang="en-US" dirty="0"/>
              <a:t> 해당동아리의 인증 테이블을 비교하여 이 사람이 공지쓰기를 할 수 있는 사람인지 판단합니다</a:t>
            </a:r>
            <a:r>
              <a:rPr lang="en-US" altLang="ko-KR" dirty="0"/>
              <a:t>.</a:t>
            </a:r>
            <a:r>
              <a:rPr lang="ko-KR" altLang="en-US" dirty="0"/>
              <a:t> 인증테이블을 봤는데 공지쓰기가 운영진부터 가능하다 </a:t>
            </a:r>
            <a:r>
              <a:rPr lang="ko-KR" altLang="en-US" dirty="0" err="1"/>
              <a:t>라고</a:t>
            </a:r>
            <a:r>
              <a:rPr lang="ko-KR" altLang="en-US" dirty="0"/>
              <a:t> 되어있으면 유저는 회장이기때문에 공지쓰기를 </a:t>
            </a:r>
            <a:r>
              <a:rPr lang="ko-KR" altLang="en-US" dirty="0" err="1"/>
              <a:t>할수있는</a:t>
            </a:r>
            <a:r>
              <a:rPr lang="ko-KR" altLang="en-US" dirty="0"/>
              <a:t> 사람으로 인식되고 최종적으로 공지쓰기가 허락이 되게 됩니다</a:t>
            </a:r>
            <a:r>
              <a:rPr lang="en-US" altLang="ko-KR" dirty="0"/>
              <a:t>.</a:t>
            </a:r>
            <a:r>
              <a:rPr lang="ko-KR" altLang="en-US" dirty="0"/>
              <a:t> 이렇듯 </a:t>
            </a:r>
            <a:r>
              <a:rPr lang="en-US" altLang="ko-KR" dirty="0" err="1"/>
              <a:t>SKKUDo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는 다양한 종류가 있지만 하나하나 모두 유저의 편의성을 고려하고 안전하게 </a:t>
            </a:r>
            <a:r>
              <a:rPr lang="ko-KR" altLang="en-US" dirty="0" err="1"/>
              <a:t>동작할수</a:t>
            </a:r>
            <a:r>
              <a:rPr lang="ko-KR" altLang="en-US" dirty="0"/>
              <a:t> 있도록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SKKUDO</a:t>
            </a:r>
            <a:r>
              <a:rPr lang="ko-KR" altLang="en-US" dirty="0" err="1"/>
              <a:t>를</a:t>
            </a:r>
            <a:r>
              <a:rPr lang="ko-KR" altLang="en-US" dirty="0"/>
              <a:t> 개발하는 과정에서 지금까지 많은 에러들과 부딪히고 해결해왔지만 그 중 저희를 가장 난처하게 했던 에러 하나를 </a:t>
            </a:r>
            <a:r>
              <a:rPr lang="ko-KR" altLang="en-US" dirty="0" err="1"/>
              <a:t>소개하려합니다</a:t>
            </a:r>
            <a:r>
              <a:rPr lang="en-US" altLang="ko-KR" dirty="0"/>
              <a:t>.</a:t>
            </a:r>
            <a:r>
              <a:rPr lang="ko-KR" altLang="en-US" dirty="0"/>
              <a:t> 바로 </a:t>
            </a:r>
            <a:r>
              <a:rPr lang="en-US" altLang="ko-KR" dirty="0" err="1"/>
              <a:t>Samesite</a:t>
            </a:r>
            <a:r>
              <a:rPr lang="en-US" altLang="ko-KR" dirty="0"/>
              <a:t> error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이 에러를 설명하기 전에 먼저 알아야할 것이 쿠키입니다</a:t>
            </a:r>
            <a:r>
              <a:rPr lang="en-US" altLang="ko-KR" dirty="0"/>
              <a:t>.</a:t>
            </a:r>
            <a:r>
              <a:rPr lang="ko-KR" altLang="en-US" dirty="0"/>
              <a:t> 보이시는 것처럼 먹는 쿠키가 아니라 웹 브라우저에서 저장되는 쿠키를 말하는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SKKUDO</a:t>
            </a:r>
            <a:r>
              <a:rPr lang="ko-KR" altLang="en-US" dirty="0"/>
              <a:t>는 동아리관리를 함에 있어서 생기는 여러가지 불편함을 해결하고자 시작했습니다</a:t>
            </a:r>
            <a:r>
              <a:rPr lang="en-US" altLang="ko-KR" dirty="0"/>
              <a:t>.</a:t>
            </a:r>
            <a:r>
              <a:rPr lang="ko-KR" altLang="en-US" dirty="0"/>
              <a:t> 누군가 동아리를 </a:t>
            </a:r>
            <a:r>
              <a:rPr lang="ko-KR" altLang="en-US" dirty="0" err="1"/>
              <a:t>관리할때</a:t>
            </a:r>
            <a:r>
              <a:rPr lang="ko-KR" altLang="en-US" dirty="0"/>
              <a:t> 보통 동아리 공지는 카톡으로</a:t>
            </a:r>
            <a:r>
              <a:rPr lang="en-US" altLang="ko-KR" dirty="0"/>
              <a:t>,</a:t>
            </a:r>
            <a:r>
              <a:rPr lang="ko-KR" altLang="en-US" dirty="0"/>
              <a:t> 일정은 구글 캘린더로</a:t>
            </a:r>
            <a:r>
              <a:rPr lang="en-US" altLang="ko-KR" dirty="0"/>
              <a:t>,</a:t>
            </a:r>
            <a:r>
              <a:rPr lang="ko-KR" altLang="en-US" dirty="0"/>
              <a:t> 동아리 부원들의 모집관리 및 가계부는 엑셀로</a:t>
            </a:r>
            <a:r>
              <a:rPr lang="en-US" altLang="ko-KR" dirty="0"/>
              <a:t>,</a:t>
            </a:r>
            <a:r>
              <a:rPr lang="ko-KR" altLang="en-US" dirty="0"/>
              <a:t> 그 외 회의록이나 공통된 문서는 노션으로 관리하는 이러한 분산된 동아리 관리의 메커니즘은 동아리 관리자로 하여금 해당 작업에 대한 집중도를 떨어뜨릴 뿐더러 효율까지 낮추게 됩니다</a:t>
            </a:r>
            <a:r>
              <a:rPr lang="en-US" altLang="ko-KR" dirty="0"/>
              <a:t>.</a:t>
            </a:r>
            <a:r>
              <a:rPr lang="ko-KR" altLang="en-US" dirty="0"/>
              <a:t> 따라서 저희는 앞서 말한 작업들을 모두 한곳에서 해결 할 수 있는 </a:t>
            </a:r>
            <a:r>
              <a:rPr lang="en-US" altLang="ko-KR" dirty="0"/>
              <a:t>SKKUDO</a:t>
            </a:r>
            <a:r>
              <a:rPr lang="ko-KR" altLang="en-US" dirty="0" err="1"/>
              <a:t>를</a:t>
            </a:r>
            <a:r>
              <a:rPr lang="ko-KR" altLang="en-US" dirty="0"/>
              <a:t> 생각해냈습니다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86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크롬브라우저에서</a:t>
            </a:r>
            <a:r>
              <a:rPr lang="ko-KR" altLang="en-US" dirty="0"/>
              <a:t> 관리자 도구를 켜서</a:t>
            </a:r>
            <a:r>
              <a:rPr lang="en-US" altLang="ko-KR" dirty="0"/>
              <a:t> Application</a:t>
            </a:r>
            <a:r>
              <a:rPr lang="ko-KR" altLang="en-US" dirty="0"/>
              <a:t>탭에 들어가면 여러분도 자신의 브라우저에 저장되어 있는 쿠키를 확인하실 수 있습니다</a:t>
            </a:r>
            <a:r>
              <a:rPr lang="en-US" altLang="ko-KR" dirty="0"/>
              <a:t>.</a:t>
            </a:r>
            <a:r>
              <a:rPr lang="ko-KR" altLang="en-US" dirty="0"/>
              <a:t> 쿠키는 </a:t>
            </a:r>
            <a:r>
              <a:rPr lang="ko-KR" altLang="en-US" dirty="0" err="1"/>
              <a:t>웹브라우저에</a:t>
            </a:r>
            <a:r>
              <a:rPr lang="ko-KR" altLang="en-US" dirty="0"/>
              <a:t> 저장되는 데이터를 말하는데 예를 들어 보시면 제 쿠키에는 현재 </a:t>
            </a:r>
            <a:r>
              <a:rPr lang="en-US" altLang="ko-KR" dirty="0" err="1"/>
              <a:t>OptanonConsent</a:t>
            </a:r>
            <a:r>
              <a:rPr lang="ko-KR" altLang="en-US" dirty="0"/>
              <a:t>라는 이름의 정보가 저장되어 있는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이러한 쿠키는 프론트와 백이 서로 요청을 주고받을 때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사용자가 따로 요청하지 않아도 브라우저가 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Request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시에 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Request Header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 넣어서 자동으로 서버에 전송한다는 </a:t>
            </a:r>
            <a:r>
              <a:rPr lang="ko-KR" altLang="en-US" dirty="0"/>
              <a:t>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3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쿠키를 저희는 앞서 말한 </a:t>
            </a:r>
            <a:r>
              <a:rPr lang="en-US" altLang="ko-KR" dirty="0"/>
              <a:t>verify </a:t>
            </a:r>
            <a:r>
              <a:rPr lang="ko-KR" altLang="en-US" dirty="0"/>
              <a:t>부분에서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예를들어</a:t>
            </a:r>
            <a:r>
              <a:rPr lang="ko-KR" altLang="en-US" dirty="0"/>
              <a:t> 어느 한 사용자가 로그인을 한 후 그 사용자가 사이트를 나갔다가 일정시간안에 들어와도 로그인 상태가 유지되어야 하는 것이 우리가 기대하는 일반적인 웹의 </a:t>
            </a:r>
            <a:r>
              <a:rPr lang="ko-KR" altLang="en-US" dirty="0" err="1"/>
              <a:t>매커니즘입니다</a:t>
            </a:r>
            <a:r>
              <a:rPr lang="en-US" altLang="ko-KR" dirty="0"/>
              <a:t>.</a:t>
            </a:r>
            <a:r>
              <a:rPr lang="ko-KR" altLang="en-US" dirty="0"/>
              <a:t> 이를 구현하기 위해 쿠키가 사용되는데</a:t>
            </a:r>
            <a:r>
              <a:rPr lang="en-US" altLang="ko-KR" dirty="0"/>
              <a:t>,</a:t>
            </a:r>
            <a:r>
              <a:rPr lang="ko-KR" altLang="en-US" dirty="0"/>
              <a:t> 슬라이드를 보시면 사용자가 로그인을 하면 서버는 로그인 성공과 함께 로그인한 사용자를 추후에 인식하기 위한 토큰을 만들어서 쿠키안에 담아 응답을 보냅니다</a:t>
            </a:r>
            <a:r>
              <a:rPr lang="en-US" altLang="ko-KR" dirty="0"/>
              <a:t>.</a:t>
            </a:r>
            <a:r>
              <a:rPr lang="ko-KR" altLang="en-US" dirty="0"/>
              <a:t> 그러면 이 쿠키에 담겨 있는 토큰은 사용자의 브라우저에 저장되었다가 나중에 사이트를 나갔다가 들어와서 다시 요청을 </a:t>
            </a:r>
            <a:r>
              <a:rPr lang="ko-KR" altLang="en-US" dirty="0" err="1"/>
              <a:t>보낼때</a:t>
            </a:r>
            <a:r>
              <a:rPr lang="ko-KR" altLang="en-US" dirty="0"/>
              <a:t> 저장된 쿠키를 사용해 자신을 인증 할 수 있게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SKKUDO</a:t>
            </a:r>
            <a:r>
              <a:rPr lang="ko-KR" altLang="en-US" dirty="0"/>
              <a:t>에서는 왠만한 </a:t>
            </a:r>
            <a:r>
              <a:rPr lang="en-US" altLang="ko-KR" dirty="0"/>
              <a:t>API</a:t>
            </a:r>
            <a:r>
              <a:rPr lang="ko-KR" altLang="en-US" dirty="0"/>
              <a:t>에서는 대부분 이러한 </a:t>
            </a:r>
            <a:r>
              <a:rPr lang="en-US" altLang="ko-KR" dirty="0"/>
              <a:t>verify</a:t>
            </a:r>
            <a:r>
              <a:rPr lang="ko-KR" altLang="en-US" dirty="0"/>
              <a:t>작업을 요하는 만큼 쿠키가 중요한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7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쿠키사용을 위한 코드를 다 짜고 테스트해보니 이런 에러가 저희를 기다리고 있었습니다</a:t>
            </a:r>
            <a:r>
              <a:rPr lang="en-US" altLang="ko-KR" dirty="0"/>
              <a:t>.</a:t>
            </a:r>
            <a:r>
              <a:rPr lang="ko-KR" altLang="en-US" dirty="0"/>
              <a:t> 당연히 쿠키는 정상적으로 동작하지 않았습니다</a:t>
            </a:r>
            <a:r>
              <a:rPr lang="en-US" altLang="ko-KR" dirty="0"/>
              <a:t>.</a:t>
            </a:r>
            <a:r>
              <a:rPr lang="ko-KR" altLang="en-US" dirty="0"/>
              <a:t> 이 에러 메세지를 해석하자면 쿠키가 </a:t>
            </a:r>
            <a:r>
              <a:rPr lang="en-US" altLang="ko-KR" dirty="0"/>
              <a:t>‘</a:t>
            </a:r>
            <a:r>
              <a:rPr lang="en-US" altLang="ko-KR" dirty="0" err="1"/>
              <a:t>SameSite</a:t>
            </a:r>
            <a:r>
              <a:rPr lang="en-US" altLang="ko-KR" dirty="0"/>
              <a:t>’</a:t>
            </a:r>
            <a:r>
              <a:rPr lang="ko-KR" altLang="en-US" dirty="0"/>
              <a:t>속성을 가지고 있지 않다고 말하면서 쿠키를 전달하기 위해서는 </a:t>
            </a:r>
            <a:r>
              <a:rPr lang="en-US" altLang="ko-KR" dirty="0"/>
              <a:t>‘</a:t>
            </a:r>
            <a:r>
              <a:rPr lang="en-US" altLang="ko-KR" dirty="0" err="1"/>
              <a:t>SameSite</a:t>
            </a:r>
            <a:r>
              <a:rPr lang="en-US" altLang="ko-KR" dirty="0"/>
              <a:t>=none’</a:t>
            </a:r>
            <a:r>
              <a:rPr lang="ko-KR" altLang="en-US" dirty="0"/>
              <a:t>이나 </a:t>
            </a:r>
            <a:r>
              <a:rPr lang="en-US" altLang="ko-KR" dirty="0"/>
              <a:t>‘Secure’</a:t>
            </a:r>
            <a:r>
              <a:rPr lang="ko-KR" altLang="en-US" dirty="0" err="1"/>
              <a:t>으로</a:t>
            </a:r>
            <a:r>
              <a:rPr lang="ko-KR" altLang="en-US" dirty="0"/>
              <a:t> 설정하라고 하는데 쉽게 말해서 현재 </a:t>
            </a:r>
            <a:r>
              <a:rPr lang="ko-KR" altLang="en-US" dirty="0" err="1"/>
              <a:t>프로트엔드에서</a:t>
            </a:r>
            <a:r>
              <a:rPr lang="ko-KR" altLang="en-US" dirty="0"/>
              <a:t> 개발에 사용되는 사이트와 </a:t>
            </a:r>
            <a:r>
              <a:rPr lang="ko-KR" altLang="en-US" dirty="0" err="1"/>
              <a:t>백엔드</a:t>
            </a:r>
            <a:r>
              <a:rPr lang="ko-KR" altLang="en-US" dirty="0"/>
              <a:t> 서버가 돌아가는 사이트의 도메인이 서로 달라서</a:t>
            </a:r>
            <a:r>
              <a:rPr lang="en-US" altLang="ko-KR" dirty="0"/>
              <a:t>,</a:t>
            </a:r>
            <a:r>
              <a:rPr lang="ko-KR" altLang="en-US" dirty="0"/>
              <a:t> 말그대로 </a:t>
            </a:r>
            <a:r>
              <a:rPr lang="en-US" altLang="ko-KR" dirty="0"/>
              <a:t>Same site</a:t>
            </a:r>
            <a:r>
              <a:rPr lang="ko-KR" altLang="en-US" dirty="0"/>
              <a:t>가 아니기 때문에 발생한 오류였습니다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7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크롬에서는 기본적으로 쿠키를 </a:t>
            </a:r>
            <a:r>
              <a:rPr lang="ko-KR" altLang="en-US" dirty="0" err="1"/>
              <a:t>주고받을때</a:t>
            </a:r>
            <a:r>
              <a:rPr lang="ko-KR" altLang="en-US" dirty="0"/>
              <a:t> </a:t>
            </a:r>
            <a:r>
              <a:rPr lang="en-US" altLang="ko-KR" dirty="0" err="1"/>
              <a:t>Samesite</a:t>
            </a:r>
            <a:r>
              <a:rPr lang="ko-KR" altLang="en-US" dirty="0"/>
              <a:t>옵션을 명시하지 않으면 </a:t>
            </a:r>
            <a:r>
              <a:rPr lang="en-US" altLang="ko-KR" dirty="0"/>
              <a:t>Lax</a:t>
            </a:r>
            <a:r>
              <a:rPr lang="ko-KR" altLang="en-US" dirty="0"/>
              <a:t>로 설정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Lax</a:t>
            </a:r>
            <a:r>
              <a:rPr lang="ko-KR" altLang="en-US" dirty="0"/>
              <a:t>옵션은 </a:t>
            </a:r>
            <a:r>
              <a:rPr lang="en-US" altLang="ko-KR" dirty="0" err="1"/>
              <a:t>samesite</a:t>
            </a:r>
            <a:r>
              <a:rPr lang="ko-KR" altLang="en-US" dirty="0"/>
              <a:t>가 아니라면 일부 요청을 제외하고는 쿠키 전송이 차단하는데 </a:t>
            </a:r>
            <a:r>
              <a:rPr lang="en-US" altLang="ko-KR" dirty="0"/>
              <a:t>SKKUDO</a:t>
            </a:r>
            <a:r>
              <a:rPr lang="ko-KR" altLang="en-US" dirty="0"/>
              <a:t>에서는 </a:t>
            </a:r>
            <a:r>
              <a:rPr lang="en-US" altLang="ko-KR" dirty="0"/>
              <a:t>post</a:t>
            </a:r>
            <a:r>
              <a:rPr lang="ko-KR" altLang="en-US" dirty="0"/>
              <a:t>와 같은 요청이 이 </a:t>
            </a:r>
            <a:r>
              <a:rPr lang="en-US" altLang="ko-KR" dirty="0"/>
              <a:t>lax</a:t>
            </a:r>
            <a:r>
              <a:rPr lang="ko-KR" altLang="en-US" dirty="0"/>
              <a:t>옵션에 걸려 쿠키 전송이 차단된 것이었습니다</a:t>
            </a:r>
            <a:r>
              <a:rPr lang="en-US" altLang="ko-KR" dirty="0"/>
              <a:t>.</a:t>
            </a:r>
            <a:r>
              <a:rPr lang="ko-KR" altLang="en-US" dirty="0"/>
              <a:t> 이 때 이 </a:t>
            </a:r>
            <a:r>
              <a:rPr lang="en-US" altLang="ko-KR" dirty="0" err="1"/>
              <a:t>Samesite</a:t>
            </a:r>
            <a:r>
              <a:rPr lang="ko-KR" altLang="en-US" dirty="0"/>
              <a:t>인지 아닌지 판별 하는 기준은 웹사이드</a:t>
            </a:r>
            <a:r>
              <a:rPr lang="en-US" altLang="ko-KR" dirty="0" err="1"/>
              <a:t>url</a:t>
            </a:r>
            <a:r>
              <a:rPr lang="ko-KR" altLang="en-US" dirty="0"/>
              <a:t>의 </a:t>
            </a:r>
            <a:r>
              <a:rPr lang="en-US" altLang="ko-KR" dirty="0"/>
              <a:t>public suffix</a:t>
            </a:r>
            <a:r>
              <a:rPr lang="ko-KR" altLang="en-US" dirty="0"/>
              <a:t>가 되는데 예를 들어서 </a:t>
            </a:r>
            <a:r>
              <a:rPr lang="en-US" altLang="ko-KR" dirty="0" err="1"/>
              <a:t>a.google.com</a:t>
            </a:r>
            <a:r>
              <a:rPr lang="ko-KR" altLang="en-US" dirty="0"/>
              <a:t>과 </a:t>
            </a:r>
            <a:r>
              <a:rPr lang="en-US" altLang="ko-KR" dirty="0" err="1"/>
              <a:t>b.google.com</a:t>
            </a:r>
            <a:r>
              <a:rPr lang="ko-KR" altLang="en-US" dirty="0"/>
              <a:t>은 </a:t>
            </a:r>
            <a:r>
              <a:rPr lang="en-US" altLang="ko-KR" dirty="0"/>
              <a:t>public </a:t>
            </a:r>
            <a:r>
              <a:rPr lang="en-US" altLang="ko-KR" dirty="0" err="1"/>
              <a:t>sufffix</a:t>
            </a:r>
            <a:r>
              <a:rPr lang="ko-KR" altLang="en-US" dirty="0"/>
              <a:t>가 </a:t>
            </a:r>
            <a:r>
              <a:rPr lang="en-US" altLang="ko-KR" dirty="0" err="1"/>
              <a:t>google.com</a:t>
            </a:r>
            <a:r>
              <a:rPr lang="ko-KR" altLang="en-US" dirty="0"/>
              <a:t>이기 때문에 같은 사이트이지만 </a:t>
            </a:r>
            <a:r>
              <a:rPr lang="en-US" altLang="ko-KR" dirty="0" err="1"/>
              <a:t>a.github.io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b.github.id</a:t>
            </a:r>
            <a:r>
              <a:rPr lang="ko-KR" altLang="en-US" dirty="0"/>
              <a:t>는 </a:t>
            </a:r>
            <a:r>
              <a:rPr lang="en-US" altLang="ko-KR" dirty="0"/>
              <a:t>public suffix</a:t>
            </a:r>
            <a:r>
              <a:rPr lang="ko-KR" altLang="en-US" dirty="0"/>
              <a:t>가 </a:t>
            </a:r>
            <a:r>
              <a:rPr lang="en-US" altLang="ko-KR" dirty="0" err="1"/>
              <a:t>a.github.io</a:t>
            </a:r>
            <a:r>
              <a:rPr lang="ko-KR" altLang="en-US" dirty="0"/>
              <a:t>와 </a:t>
            </a:r>
            <a:r>
              <a:rPr lang="en-US" altLang="ko-KR" dirty="0" err="1"/>
              <a:t>b.github.io</a:t>
            </a:r>
            <a:r>
              <a:rPr lang="ko-KR" altLang="en-US" dirty="0" err="1"/>
              <a:t>를</a:t>
            </a:r>
            <a:r>
              <a:rPr lang="ko-KR" altLang="en-US" dirty="0"/>
              <a:t> 비교하는 것이기 때문에 다른 사이트로 판정됩니다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42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스꾸도의</a:t>
            </a:r>
            <a:r>
              <a:rPr lang="ko-KR" altLang="en-US" dirty="0"/>
              <a:t> 경우에는 프론트는 현재 로컬에서 개발하고 있기 때문에 도메인이 </a:t>
            </a:r>
            <a:r>
              <a:rPr lang="en-US" altLang="ko-KR" dirty="0"/>
              <a:t>localhost</a:t>
            </a:r>
            <a:r>
              <a:rPr lang="ko-KR" altLang="en-US" dirty="0"/>
              <a:t>로 설정이 되어 있고 </a:t>
            </a:r>
            <a:r>
              <a:rPr lang="ko-KR" altLang="en-US" dirty="0" err="1"/>
              <a:t>백엔드</a:t>
            </a:r>
            <a:r>
              <a:rPr lang="ko-KR" altLang="en-US" dirty="0"/>
              <a:t> 서버는 외부 서버에 </a:t>
            </a:r>
            <a:r>
              <a:rPr lang="ko-KR" altLang="en-US" dirty="0" err="1"/>
              <a:t>배포되어있어</a:t>
            </a:r>
            <a:r>
              <a:rPr lang="ko-KR" altLang="en-US" dirty="0"/>
              <a:t> </a:t>
            </a:r>
            <a:r>
              <a:rPr lang="ko-KR" altLang="en-US" dirty="0" err="1"/>
              <a:t>로컬호스트가</a:t>
            </a:r>
            <a:r>
              <a:rPr lang="ko-KR" altLang="en-US" dirty="0"/>
              <a:t> 아닌 다른 </a:t>
            </a:r>
            <a:r>
              <a:rPr lang="ko-KR" altLang="en-US" dirty="0" err="1"/>
              <a:t>도에인을</a:t>
            </a:r>
            <a:r>
              <a:rPr lang="ko-KR" altLang="en-US" dirty="0"/>
              <a:t> 사용하기 때문에 프론트와 </a:t>
            </a:r>
            <a:r>
              <a:rPr lang="ko-KR" altLang="en-US" dirty="0" err="1"/>
              <a:t>백엔드의</a:t>
            </a:r>
            <a:r>
              <a:rPr lang="ko-KR" altLang="en-US" dirty="0"/>
              <a:t> 도메인이 다릅니다</a:t>
            </a:r>
            <a:r>
              <a:rPr lang="en-US" altLang="ko-KR" dirty="0"/>
              <a:t>.</a:t>
            </a:r>
            <a:r>
              <a:rPr lang="ko-KR" altLang="en-US" dirty="0"/>
              <a:t> 따라서 </a:t>
            </a:r>
            <a:r>
              <a:rPr lang="en-US" altLang="ko-KR" dirty="0" err="1"/>
              <a:t>samesite</a:t>
            </a:r>
            <a:r>
              <a:rPr lang="ko-KR" altLang="en-US" dirty="0"/>
              <a:t>가 </a:t>
            </a:r>
            <a:r>
              <a:rPr lang="en-US" altLang="ko-KR" dirty="0"/>
              <a:t>lax</a:t>
            </a:r>
            <a:r>
              <a:rPr lang="ko-KR" altLang="en-US" dirty="0"/>
              <a:t>옵션일때는 쿠키전송이 차단되기 때문에 저희는 </a:t>
            </a:r>
            <a:r>
              <a:rPr lang="en-US" altLang="ko-KR" dirty="0" err="1"/>
              <a:t>samesite</a:t>
            </a:r>
            <a:r>
              <a:rPr lang="en-US" altLang="ko-KR" dirty="0"/>
              <a:t>=none</a:t>
            </a:r>
            <a:r>
              <a:rPr lang="ko-KR" altLang="en-US" dirty="0"/>
              <a:t>옵션을 설정하여 문제를 해결하고자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51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보안을 위해 </a:t>
            </a:r>
            <a:r>
              <a:rPr lang="en-US" altLang="ko-KR" dirty="0" err="1"/>
              <a:t>samesite</a:t>
            </a:r>
            <a:r>
              <a:rPr lang="en-US" altLang="ko-KR" dirty="0"/>
              <a:t>=none</a:t>
            </a:r>
            <a:r>
              <a:rPr lang="ko-KR" altLang="en-US" dirty="0"/>
              <a:t>을 사용하여 쿠키를 전송하기 위해서는 </a:t>
            </a:r>
            <a:r>
              <a:rPr lang="en-US" altLang="ko-KR" dirty="0"/>
              <a:t>secure</a:t>
            </a:r>
            <a:r>
              <a:rPr lang="ko-KR" altLang="en-US" dirty="0"/>
              <a:t>옵션을 추가해주어야 하는데 이는 사이트가 달라도 </a:t>
            </a:r>
            <a:r>
              <a:rPr lang="en-US" altLang="ko-KR" dirty="0"/>
              <a:t>https</a:t>
            </a:r>
            <a:r>
              <a:rPr lang="ko-KR" altLang="en-US" dirty="0" err="1"/>
              <a:t>프로토콜간의</a:t>
            </a:r>
            <a:r>
              <a:rPr lang="ko-KR" altLang="en-US" dirty="0"/>
              <a:t> 쿠키전송만 허용한다는 말입니다</a:t>
            </a:r>
            <a:r>
              <a:rPr lang="en-US" altLang="ko-KR" dirty="0"/>
              <a:t>. </a:t>
            </a:r>
            <a:r>
              <a:rPr lang="ko-KR" altLang="en-US" dirty="0"/>
              <a:t>하지만 문제는 </a:t>
            </a:r>
            <a:r>
              <a:rPr lang="ko-KR" altLang="en-US" dirty="0" err="1"/>
              <a:t>백엔드</a:t>
            </a:r>
            <a:r>
              <a:rPr lang="ko-KR" altLang="en-US" dirty="0"/>
              <a:t> 서버의 </a:t>
            </a:r>
            <a:r>
              <a:rPr lang="en-US" altLang="ko-KR" dirty="0" err="1"/>
              <a:t>url</a:t>
            </a:r>
            <a:r>
              <a:rPr lang="ko-KR" altLang="en-US" dirty="0"/>
              <a:t>과 프론트 </a:t>
            </a:r>
            <a:r>
              <a:rPr lang="ko-KR" altLang="en-US" dirty="0" err="1"/>
              <a:t>로컬호스트의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모두 </a:t>
            </a:r>
            <a:r>
              <a:rPr lang="en-US" altLang="ko-KR" dirty="0"/>
              <a:t>http</a:t>
            </a:r>
            <a:r>
              <a:rPr lang="ko-KR" altLang="en-US" dirty="0" err="1"/>
              <a:t>를</a:t>
            </a:r>
            <a:r>
              <a:rPr lang="ko-KR" altLang="en-US" dirty="0"/>
              <a:t> 사용한다는 것이었습니다</a:t>
            </a:r>
            <a:r>
              <a:rPr lang="en-US" altLang="ko-KR" dirty="0"/>
              <a:t>.</a:t>
            </a:r>
            <a:r>
              <a:rPr lang="ko-KR" altLang="en-US" dirty="0"/>
              <a:t> 따라서 결국 이 </a:t>
            </a:r>
            <a:r>
              <a:rPr lang="en-US" altLang="ko-KR" dirty="0" err="1"/>
              <a:t>samesite</a:t>
            </a:r>
            <a:r>
              <a:rPr lang="ko-KR" altLang="en-US" dirty="0"/>
              <a:t>문제를 짧은 시간안에 효율적으로 해결할 수 있는 방법은 개발 </a:t>
            </a:r>
            <a:r>
              <a:rPr lang="ko-KR" altLang="en-US" dirty="0" err="1"/>
              <a:t>과정중</a:t>
            </a:r>
            <a:r>
              <a:rPr lang="ko-KR" altLang="en-US" dirty="0"/>
              <a:t> 테스트를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 코드 모두 테스트하려는 로컬컴퓨터에 돌려서 테스트하는 것이라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6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같은 해결방법은 당장의 에러를 해결할 순 있었지만 이로 인해 발생한 한계점은 피할 수 없었습니다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백엔드의</a:t>
            </a:r>
            <a:r>
              <a:rPr lang="ko-KR" altLang="en-US" dirty="0"/>
              <a:t> 코드가 업데이트 </a:t>
            </a:r>
            <a:r>
              <a:rPr lang="ko-KR" altLang="en-US" dirty="0" err="1"/>
              <a:t>될때마다</a:t>
            </a:r>
            <a:r>
              <a:rPr lang="ko-KR" altLang="en-US" dirty="0"/>
              <a:t> </a:t>
            </a:r>
            <a:r>
              <a:rPr lang="ko-KR" altLang="en-US" dirty="0" err="1"/>
              <a:t>깃허브에서</a:t>
            </a:r>
            <a:r>
              <a:rPr lang="ko-KR" altLang="en-US" dirty="0"/>
              <a:t> 프로젝트르 다운받아 테스트 </a:t>
            </a:r>
            <a:r>
              <a:rPr lang="ko-KR" altLang="en-US" dirty="0" err="1"/>
              <a:t>해야한다는</a:t>
            </a:r>
            <a:r>
              <a:rPr lang="ko-KR" altLang="en-US" dirty="0"/>
              <a:t> 번거로움이 저희 프로젝트 개발 단계의 한계점입니다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19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그럼에도 불구하고 전체적인 개발프로세스는 현재까지 별탈없이 잘 진행되었으며 </a:t>
            </a:r>
            <a:r>
              <a:rPr lang="ko-KR" altLang="en-US" dirty="0" err="1"/>
              <a:t>남은시간</a:t>
            </a:r>
            <a:r>
              <a:rPr lang="ko-KR" altLang="en-US" dirty="0"/>
              <a:t> 열심히 개발에 몰두해서 </a:t>
            </a:r>
            <a:r>
              <a:rPr lang="en-US" altLang="ko-KR" dirty="0"/>
              <a:t>SKKUDO</a:t>
            </a:r>
            <a:r>
              <a:rPr lang="ko-KR" altLang="en-US" dirty="0" err="1"/>
              <a:t>를</a:t>
            </a:r>
            <a:r>
              <a:rPr lang="ko-KR" altLang="en-US" dirty="0"/>
              <a:t> 성공적으로 배포할 수 있도록 노력하고 있습니다</a:t>
            </a:r>
            <a:r>
              <a:rPr lang="en-US" altLang="ko-KR" dirty="0"/>
              <a:t>.</a:t>
            </a:r>
            <a:r>
              <a:rPr lang="ko-KR" altLang="en-US" dirty="0"/>
              <a:t> 지금까지 </a:t>
            </a:r>
            <a:r>
              <a:rPr lang="en-US" altLang="ko-KR" dirty="0"/>
              <a:t>SKKUDO</a:t>
            </a:r>
            <a:r>
              <a:rPr lang="ko-KR" altLang="en-US" dirty="0"/>
              <a:t>의 </a:t>
            </a:r>
            <a:r>
              <a:rPr lang="ko-KR" altLang="en-US" dirty="0" err="1"/>
              <a:t>중간발표였습니다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63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SKKUDO</a:t>
            </a:r>
            <a:r>
              <a:rPr lang="ko-KR" altLang="en-US" dirty="0"/>
              <a:t>는 동아리 관리 플랫폼입니다</a:t>
            </a:r>
            <a:r>
              <a:rPr lang="en-US" altLang="ko-KR" dirty="0"/>
              <a:t>.</a:t>
            </a:r>
            <a:r>
              <a:rPr lang="ko-KR" altLang="en-US" dirty="0"/>
              <a:t> 동아리 관리에 필요한 가장 중요하고 필수적인 모집관리</a:t>
            </a:r>
            <a:r>
              <a:rPr lang="en-US" altLang="ko-KR" dirty="0"/>
              <a:t>,</a:t>
            </a:r>
            <a:r>
              <a:rPr lang="ko-KR" altLang="en-US" dirty="0"/>
              <a:t> 일정관리</a:t>
            </a:r>
            <a:r>
              <a:rPr lang="en-US" altLang="ko-KR" dirty="0"/>
              <a:t>,</a:t>
            </a:r>
            <a:r>
              <a:rPr lang="ko-KR" altLang="en-US" dirty="0"/>
              <a:t> 공지관리</a:t>
            </a:r>
            <a:r>
              <a:rPr lang="en-US" altLang="ko-KR" dirty="0"/>
              <a:t>,</a:t>
            </a:r>
            <a:r>
              <a:rPr lang="ko-KR" altLang="en-US" dirty="0"/>
              <a:t> 유저관리를 한 곳에서 수행할 수 있도록 도와주며 권한설정에 따른 보안기능을 지원해 더 안전하게 나만의 동아리를 관리할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3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동아리 관리도 동아리에서 활동하는 동아리원들이 있어야 완성이 되는 걸 알기에 </a:t>
            </a:r>
            <a:r>
              <a:rPr lang="en-US" altLang="ko-KR" dirty="0"/>
              <a:t>SKKUDO</a:t>
            </a:r>
            <a:r>
              <a:rPr lang="ko-KR" altLang="en-US" dirty="0"/>
              <a:t>는 관리 기능과 더불어 동아리원들이 쉽게 공지와 일정을 확인할 수 있도록 도와주고 더 나아가 다른 동아리에 지원하는 </a:t>
            </a:r>
            <a:r>
              <a:rPr lang="ko-KR" altLang="en-US" dirty="0" err="1"/>
              <a:t>것또한</a:t>
            </a:r>
            <a:r>
              <a:rPr lang="ko-KR" altLang="en-US" dirty="0"/>
              <a:t> </a:t>
            </a:r>
            <a:r>
              <a:rPr lang="ko-KR" altLang="en-US" dirty="0" err="1"/>
              <a:t>스꾸도에서</a:t>
            </a:r>
            <a:r>
              <a:rPr lang="ko-KR" altLang="en-US" dirty="0"/>
              <a:t>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Skkudo</a:t>
            </a:r>
            <a:r>
              <a:rPr lang="ko-KR" altLang="en-US" dirty="0"/>
              <a:t>의 개발 </a:t>
            </a:r>
            <a:r>
              <a:rPr lang="en-US" altLang="ko-KR" dirty="0"/>
              <a:t>milestone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보시면 공룡이 있는 곳이 지금 저희가 밟고 있는 단계인데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프론트엔드는</a:t>
            </a:r>
            <a:r>
              <a:rPr lang="ko-KR" altLang="en-US" dirty="0"/>
              <a:t> 필수 디자인에 대한 기본 프로토타입의 완성이 처음에 계획한대로 이번주차안에 끝날 예정이며 </a:t>
            </a:r>
            <a:r>
              <a:rPr lang="ko-KR" altLang="en-US" dirty="0" err="1"/>
              <a:t>백엔드는</a:t>
            </a:r>
            <a:r>
              <a:rPr lang="ko-KR" altLang="en-US" dirty="0"/>
              <a:t> 일부의 기능을 제외한 필수 </a:t>
            </a:r>
            <a:r>
              <a:rPr lang="en-US" altLang="ko-KR" dirty="0"/>
              <a:t>API</a:t>
            </a:r>
            <a:r>
              <a:rPr lang="ko-KR" altLang="en-US" dirty="0"/>
              <a:t>및 미들웨어가 모두 개발완료 되었고 마찬가지로 개발의 마무리 단계에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2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역할분담입니다</a:t>
            </a:r>
            <a:r>
              <a:rPr lang="en-US" altLang="ko-KR" dirty="0"/>
              <a:t>.</a:t>
            </a:r>
            <a:r>
              <a:rPr lang="ko-KR" altLang="en-US" dirty="0"/>
              <a:t> 공통적으로 저희 팀원은 모두 마일스톤의 초기 단계였던 프로젝트 기획과 시스템 </a:t>
            </a:r>
            <a:r>
              <a:rPr lang="ko-KR" altLang="en-US" dirty="0" err="1"/>
              <a:t>아키텍쳐</a:t>
            </a:r>
            <a:r>
              <a:rPr lang="ko-KR" altLang="en-US" dirty="0"/>
              <a:t> 설계 그리고 데이터 구조를 정의하는 작업에 모두 참여했습니다</a:t>
            </a:r>
            <a:r>
              <a:rPr lang="en-US" altLang="ko-KR" dirty="0"/>
              <a:t>.</a:t>
            </a:r>
            <a:r>
              <a:rPr lang="ko-KR" altLang="en-US" dirty="0"/>
              <a:t> 이 외에도 매주 발표 준비와 보고서 작성을 함께 진행하고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나머지 개발 프로세스 에서는 같은 파트에 속한 팀원들이 정보를 공유하며 같이 개발하고 있지만 각자가 주로 맡은 부분이 있습니다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ko-KR" altLang="en-US" dirty="0" err="1"/>
              <a:t>프론트엔드</a:t>
            </a:r>
            <a:r>
              <a:rPr lang="ko-KR" altLang="en-US" dirty="0"/>
              <a:t> 파트에서는 저와 재영님이 </a:t>
            </a:r>
            <a:r>
              <a:rPr lang="ko-KR" altLang="en-US" dirty="0" err="1"/>
              <a:t>피그마를</a:t>
            </a:r>
            <a:r>
              <a:rPr lang="ko-KR" altLang="en-US" dirty="0"/>
              <a:t> 통해서 </a:t>
            </a:r>
            <a:r>
              <a:rPr lang="en-US" altLang="ko-KR" dirty="0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설계하는 작업은 같이 했지만</a:t>
            </a:r>
            <a:r>
              <a:rPr lang="en-US" altLang="ko-KR" dirty="0"/>
              <a:t>,</a:t>
            </a:r>
            <a:r>
              <a:rPr lang="ko-KR" altLang="en-US" dirty="0"/>
              <a:t> 동아리 관리자가 주로 사용하는 관리 페이지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호출 구현 </a:t>
            </a:r>
            <a:r>
              <a:rPr lang="en-US" altLang="ko-KR" dirty="0"/>
              <a:t>MUI</a:t>
            </a:r>
            <a:r>
              <a:rPr lang="ko-KR" altLang="en-US" dirty="0"/>
              <a:t> 스타일 적용을 제가 맡고 있고 재영님은 기본 페이지 </a:t>
            </a:r>
            <a:r>
              <a:rPr lang="ko-KR" altLang="en-US" dirty="0" err="1"/>
              <a:t>설계및</a:t>
            </a:r>
            <a:r>
              <a:rPr lang="ko-KR" altLang="en-US" dirty="0"/>
              <a:t> 구현</a:t>
            </a:r>
            <a:r>
              <a:rPr lang="en-US" altLang="ko-KR" dirty="0"/>
              <a:t>,</a:t>
            </a:r>
            <a:r>
              <a:rPr lang="ko-KR" altLang="en-US" dirty="0"/>
              <a:t> 페이지 라우터 구현 그리고 </a:t>
            </a:r>
            <a:r>
              <a:rPr lang="ko-KR" altLang="en-US" dirty="0" err="1"/>
              <a:t>스꾸도의</a:t>
            </a:r>
            <a:r>
              <a:rPr lang="ko-KR" altLang="en-US" dirty="0"/>
              <a:t> 기본기능들을 구현하는 부분을 맡았습니다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백엔드에서는</a:t>
            </a:r>
            <a:r>
              <a:rPr lang="ko-KR" altLang="en-US" dirty="0"/>
              <a:t> 마찬가지로 태주님과 </a:t>
            </a:r>
            <a:r>
              <a:rPr lang="ko-KR" altLang="en-US" dirty="0" err="1"/>
              <a:t>선종님이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명세서 작성과 모델 설계는 같이 진행하셨지만 태주님은 </a:t>
            </a:r>
            <a:r>
              <a:rPr lang="ko-KR" altLang="en-US" dirty="0" err="1"/>
              <a:t>스꾸도의</a:t>
            </a:r>
            <a:r>
              <a:rPr lang="ko-KR" altLang="en-US" dirty="0"/>
              <a:t> 동아리와 관련된</a:t>
            </a:r>
            <a:r>
              <a:rPr lang="en-US" altLang="ko-KR" dirty="0"/>
              <a:t> </a:t>
            </a:r>
            <a:r>
              <a:rPr lang="ko-KR" altLang="en-US" dirty="0"/>
              <a:t>기능을 구현하고 미들웨어와 유저의 인증 및 암호화 부분을 </a:t>
            </a:r>
            <a:r>
              <a:rPr lang="ko-KR" altLang="en-US" dirty="0" err="1"/>
              <a:t>담당해주셨습니다</a:t>
            </a:r>
            <a:r>
              <a:rPr lang="en-US" altLang="ko-KR" dirty="0"/>
              <a:t>.</a:t>
            </a:r>
            <a:r>
              <a:rPr lang="ko-KR" altLang="en-US" dirty="0"/>
              <a:t> 그리고 마지막으로 </a:t>
            </a:r>
            <a:r>
              <a:rPr lang="ko-KR" altLang="en-US" dirty="0" err="1"/>
              <a:t>선종님이</a:t>
            </a:r>
            <a:r>
              <a:rPr lang="ko-KR" altLang="en-US" dirty="0"/>
              <a:t> </a:t>
            </a:r>
            <a:r>
              <a:rPr lang="en-US" altLang="ko-KR" dirty="0"/>
              <a:t>SKKUDO</a:t>
            </a:r>
            <a:r>
              <a:rPr lang="ko-KR" altLang="en-US" dirty="0"/>
              <a:t>의 공지</a:t>
            </a:r>
            <a:r>
              <a:rPr lang="en-US" altLang="ko-KR" dirty="0"/>
              <a:t>,</a:t>
            </a:r>
            <a:r>
              <a:rPr lang="ko-KR" altLang="en-US" dirty="0"/>
              <a:t> 일정</a:t>
            </a:r>
            <a:r>
              <a:rPr lang="en-US" altLang="ko-KR" dirty="0"/>
              <a:t>,</a:t>
            </a:r>
            <a:r>
              <a:rPr lang="ko-KR" altLang="en-US" dirty="0"/>
              <a:t> 모집 기능들을 구현하는 역할을 맡아서 </a:t>
            </a:r>
            <a:r>
              <a:rPr lang="ko-KR" altLang="en-US" dirty="0" err="1"/>
              <a:t>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71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</a:t>
            </a:r>
            <a:r>
              <a:rPr lang="ko-KR" altLang="en-US" dirty="0" err="1"/>
              <a:t>스꾸도의</a:t>
            </a:r>
            <a:r>
              <a:rPr lang="ko-KR" altLang="en-US" dirty="0"/>
              <a:t> 디자인을 설명하겠습니다</a:t>
            </a:r>
            <a:r>
              <a:rPr lang="en-US" altLang="ko-KR" dirty="0"/>
              <a:t>.</a:t>
            </a:r>
            <a:r>
              <a:rPr lang="ko-KR" altLang="en-US" dirty="0"/>
              <a:t> 디자인은 크게 시스템 아키텍처 디자인과 사용자에 보여지는 </a:t>
            </a:r>
            <a:r>
              <a:rPr lang="en-US" altLang="ko-KR" dirty="0"/>
              <a:t>UI/UX</a:t>
            </a:r>
            <a:r>
              <a:rPr lang="ko-KR" altLang="en-US" dirty="0"/>
              <a:t>디자인으로 </a:t>
            </a:r>
            <a:r>
              <a:rPr lang="ko-KR" altLang="en-US" dirty="0" err="1"/>
              <a:t>나눌수</a:t>
            </a:r>
            <a:r>
              <a:rPr lang="ko-KR" altLang="en-US" dirty="0"/>
              <a:t> 있는데요</a:t>
            </a:r>
            <a:r>
              <a:rPr lang="en-US" altLang="ko-KR" dirty="0"/>
              <a:t>,</a:t>
            </a:r>
            <a:r>
              <a:rPr lang="ko-KR" altLang="en-US" dirty="0"/>
              <a:t> 먼저 시스템 아키텍처를 보여드리겠습니다</a:t>
            </a:r>
            <a:r>
              <a:rPr lang="en-US" altLang="ko-KR" dirty="0"/>
              <a:t>.</a:t>
            </a:r>
            <a:r>
              <a:rPr lang="ko-KR" altLang="en-US" dirty="0"/>
              <a:t> 보시는 모델이 저희가 설계한 </a:t>
            </a:r>
            <a:r>
              <a:rPr lang="ko-KR" altLang="en-US" dirty="0" err="1"/>
              <a:t>스꾸도의</a:t>
            </a:r>
            <a:r>
              <a:rPr lang="ko-KR" altLang="en-US" dirty="0"/>
              <a:t> 시스템 아키텍처입니다</a:t>
            </a:r>
            <a:r>
              <a:rPr lang="en-US" altLang="ko-KR" dirty="0"/>
              <a:t>.</a:t>
            </a:r>
            <a:r>
              <a:rPr lang="ko-KR" altLang="en-US" dirty="0"/>
              <a:t> 사용자가 위에 </a:t>
            </a:r>
            <a:r>
              <a:rPr lang="ko-KR" altLang="en-US" dirty="0" err="1"/>
              <a:t>표시되어있고</a:t>
            </a:r>
            <a:r>
              <a:rPr lang="ko-KR" altLang="en-US" dirty="0"/>
              <a:t> 그 옆에 </a:t>
            </a:r>
            <a:r>
              <a:rPr lang="ko-KR" altLang="en-US" dirty="0" err="1"/>
              <a:t>프론트엔드를</a:t>
            </a:r>
            <a:r>
              <a:rPr lang="ko-KR" altLang="en-US" dirty="0"/>
              <a:t> 나타내는 </a:t>
            </a:r>
            <a:r>
              <a:rPr lang="ko-KR" altLang="en-US" dirty="0" err="1"/>
              <a:t>웹브라우저</a:t>
            </a:r>
            <a:r>
              <a:rPr lang="ko-KR" altLang="en-US" dirty="0"/>
              <a:t> 그리고 </a:t>
            </a:r>
            <a:r>
              <a:rPr lang="ko-KR" altLang="en-US" dirty="0" err="1"/>
              <a:t>백엔드인</a:t>
            </a:r>
            <a:r>
              <a:rPr lang="ko-KR" altLang="en-US" dirty="0"/>
              <a:t> 서버가 크게 </a:t>
            </a:r>
            <a:r>
              <a:rPr lang="ko-KR" altLang="en-US" dirty="0" err="1"/>
              <a:t>나타나있고</a:t>
            </a:r>
            <a:r>
              <a:rPr lang="ko-KR" altLang="en-US" dirty="0"/>
              <a:t> 그 밑에 저희의 데이터베이스 </a:t>
            </a:r>
            <a:r>
              <a:rPr lang="ko-KR" altLang="en-US" dirty="0" err="1"/>
              <a:t>몽고디비가</a:t>
            </a:r>
            <a:r>
              <a:rPr lang="ko-KR" altLang="en-US" dirty="0"/>
              <a:t> 표시 되어 있습니다</a:t>
            </a:r>
            <a:r>
              <a:rPr lang="en-US" altLang="ko-KR" dirty="0"/>
              <a:t>.</a:t>
            </a:r>
            <a:r>
              <a:rPr lang="ko-KR" altLang="en-US" dirty="0"/>
              <a:t> 기본적으로 사용자의 요청은 </a:t>
            </a:r>
            <a:r>
              <a:rPr lang="ko-KR" altLang="en-US" dirty="0" err="1"/>
              <a:t>웹브라우저를</a:t>
            </a:r>
            <a:r>
              <a:rPr lang="ko-KR" altLang="en-US" dirty="0"/>
              <a:t> 거쳐 서버에 들어간 후 서버가 알맞은 데이터를 </a:t>
            </a:r>
            <a:r>
              <a:rPr lang="ko-KR" altLang="en-US" dirty="0" err="1"/>
              <a:t>디비로부터</a:t>
            </a:r>
            <a:r>
              <a:rPr lang="ko-KR" altLang="en-US" dirty="0"/>
              <a:t> 가져와서 가공이 필요하면 가공한 후 다시 프론트로 응답을 보냅니다</a:t>
            </a:r>
            <a:r>
              <a:rPr lang="en-US" altLang="ko-KR" dirty="0"/>
              <a:t>.</a:t>
            </a:r>
            <a:r>
              <a:rPr lang="ko-KR" altLang="en-US" dirty="0"/>
              <a:t> 이 때 서버를 보시면 기능을 나타내는 사각형의 테이블이 </a:t>
            </a:r>
            <a:r>
              <a:rPr lang="ko-KR" altLang="en-US" dirty="0" err="1"/>
              <a:t>세개로</a:t>
            </a:r>
            <a:r>
              <a:rPr lang="ko-KR" altLang="en-US" dirty="0"/>
              <a:t> </a:t>
            </a:r>
            <a:r>
              <a:rPr lang="ko-KR" altLang="en-US" dirty="0" err="1"/>
              <a:t>나뉘어져있는데</a:t>
            </a:r>
            <a:r>
              <a:rPr lang="en-US" altLang="ko-KR" dirty="0"/>
              <a:t>,</a:t>
            </a:r>
            <a:r>
              <a:rPr lang="ko-KR" altLang="en-US" dirty="0"/>
              <a:t> 이는 사용자가 </a:t>
            </a:r>
            <a:r>
              <a:rPr lang="ko-KR" altLang="en-US" dirty="0" err="1"/>
              <a:t>누구냐에</a:t>
            </a:r>
            <a:r>
              <a:rPr lang="ko-KR" altLang="en-US" dirty="0"/>
              <a:t> 따라 </a:t>
            </a:r>
            <a:r>
              <a:rPr lang="ko-KR" altLang="en-US" dirty="0" err="1"/>
              <a:t>스꾸도가</a:t>
            </a:r>
            <a:r>
              <a:rPr lang="ko-KR" altLang="en-US" dirty="0"/>
              <a:t> 제공하는 서비스가 다르기 때문에 분리를 </a:t>
            </a:r>
            <a:r>
              <a:rPr lang="ko-KR" altLang="en-US" dirty="0" err="1"/>
              <a:t>해놓은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r>
              <a:rPr lang="ko-KR" altLang="en-US" dirty="0"/>
              <a:t> 먼저 가장 위에 보이는 </a:t>
            </a:r>
            <a:r>
              <a:rPr lang="en-US" altLang="ko-KR" dirty="0"/>
              <a:t>Basic Utility</a:t>
            </a:r>
            <a:r>
              <a:rPr lang="ko-KR" altLang="en-US" dirty="0"/>
              <a:t>는 로그인 하지 않은 익명의 사용자를 위한 기능들 입니다</a:t>
            </a:r>
            <a:r>
              <a:rPr lang="en-US" altLang="ko-KR" dirty="0"/>
              <a:t>.</a:t>
            </a:r>
            <a:r>
              <a:rPr lang="ko-KR" altLang="en-US" dirty="0"/>
              <a:t> 이 익명의 사용자는 </a:t>
            </a:r>
            <a:r>
              <a:rPr lang="ko-KR" altLang="en-US" dirty="0" err="1"/>
              <a:t>스꾸도에</a:t>
            </a:r>
            <a:r>
              <a:rPr lang="ko-KR" altLang="en-US" dirty="0"/>
              <a:t> 등록된 동아리들의 목록을 확인할 수 있으며 저희 </a:t>
            </a:r>
            <a:r>
              <a:rPr lang="ko-KR" altLang="en-US" dirty="0" err="1"/>
              <a:t>스꾸도가</a:t>
            </a:r>
            <a:r>
              <a:rPr lang="ko-KR" altLang="en-US" dirty="0"/>
              <a:t> 무엇을 서비스하는지 알아볼 수 있고 마지막으로 회원가입을 할 수 있습니다</a:t>
            </a:r>
            <a:r>
              <a:rPr lang="en-US" altLang="ko-KR" dirty="0"/>
              <a:t>.</a:t>
            </a:r>
            <a:r>
              <a:rPr lang="ko-KR" altLang="en-US" dirty="0"/>
              <a:t> 익명의 사용자가 만약 로그인을 하게 된다면 이제 이 사용자의 동아리내 권한에 따라 </a:t>
            </a:r>
            <a:r>
              <a:rPr lang="ko-KR" altLang="en-US" dirty="0" err="1"/>
              <a:t>스꾸도의</a:t>
            </a:r>
            <a:r>
              <a:rPr lang="ko-KR" altLang="en-US" dirty="0"/>
              <a:t> 서비스를 나눌 수 가 있습니다</a:t>
            </a:r>
            <a:r>
              <a:rPr lang="en-US" altLang="ko-KR" dirty="0"/>
              <a:t>.</a:t>
            </a:r>
            <a:r>
              <a:rPr lang="ko-KR" altLang="en-US" dirty="0"/>
              <a:t> 만약 사용자가 일반 동아리원이라면</a:t>
            </a:r>
            <a:r>
              <a:rPr lang="en-US" altLang="ko-KR" dirty="0"/>
              <a:t>,</a:t>
            </a:r>
            <a:r>
              <a:rPr lang="ko-KR" altLang="en-US" dirty="0"/>
              <a:t> 즉 권한이 제한된 동아리원이라면 </a:t>
            </a:r>
            <a:r>
              <a:rPr lang="en-US" altLang="ko-KR" dirty="0"/>
              <a:t>Utility for plain member</a:t>
            </a:r>
            <a:r>
              <a:rPr lang="ko-KR" altLang="en-US" dirty="0"/>
              <a:t>에 나와 있듯이 동아리의 공지를 </a:t>
            </a:r>
            <a:r>
              <a:rPr lang="ko-KR" altLang="en-US" dirty="0" err="1"/>
              <a:t>볼수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일정을 확인할 수 있으며 동아리의 속한 동아리원들을 확인할 수 있는 기본적인 서비스를 이용할 수 있습니다</a:t>
            </a:r>
            <a:r>
              <a:rPr lang="en-US" altLang="ko-KR" dirty="0"/>
              <a:t>.</a:t>
            </a:r>
            <a:r>
              <a:rPr lang="ko-KR" altLang="en-US" dirty="0"/>
              <a:t> 근데 만약 이 사용자가 임원진이거나 특정 권한을 부여 받았다면 사용자는 동아리의 모집</a:t>
            </a:r>
            <a:r>
              <a:rPr lang="en-US" altLang="ko-KR" dirty="0"/>
              <a:t>,</a:t>
            </a:r>
            <a:r>
              <a:rPr lang="ko-KR" altLang="en-US" dirty="0"/>
              <a:t>공지</a:t>
            </a:r>
            <a:r>
              <a:rPr lang="en-US" altLang="ko-KR" dirty="0"/>
              <a:t>,</a:t>
            </a:r>
            <a:r>
              <a:rPr lang="ko-KR" altLang="en-US" dirty="0"/>
              <a:t>일정</a:t>
            </a:r>
            <a:r>
              <a:rPr lang="en-US" altLang="ko-KR" dirty="0"/>
              <a:t>,</a:t>
            </a:r>
            <a:r>
              <a:rPr lang="ko-KR" altLang="en-US" dirty="0"/>
              <a:t>유저관리를 비롯하여 동아리의 회의록을 작성하고 동아리와 관련된 각종 통계자료를 열람하는 등 더욱 깊고 전문적인 서비스들을 사용할 수 있습니다</a:t>
            </a:r>
            <a:r>
              <a:rPr lang="en-US" altLang="ko-KR" dirty="0"/>
              <a:t>.</a:t>
            </a:r>
            <a:r>
              <a:rPr lang="ko-KR" altLang="en-US" dirty="0"/>
              <a:t> 이렇게 저희 팀은 </a:t>
            </a:r>
            <a:r>
              <a:rPr lang="en-US" altLang="ko-KR" dirty="0"/>
              <a:t>SKKUDO</a:t>
            </a:r>
            <a:r>
              <a:rPr lang="ko-KR" altLang="en-US" dirty="0"/>
              <a:t>의 시스템을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UI/UX</a:t>
            </a:r>
            <a:r>
              <a:rPr lang="ko-KR" altLang="en-US" dirty="0"/>
              <a:t> 디자인입니다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스꾸도는</a:t>
            </a:r>
            <a:r>
              <a:rPr lang="ko-KR" altLang="en-US" dirty="0"/>
              <a:t> 이름에서 알 수 있듯이 성균관대학교 학생들을 타겟으로 한 애플리케이션입니다</a:t>
            </a:r>
            <a:r>
              <a:rPr lang="en-US" altLang="ko-KR" dirty="0"/>
              <a:t>.</a:t>
            </a:r>
            <a:r>
              <a:rPr lang="ko-KR" altLang="en-US" dirty="0"/>
              <a:t> 이에 따른 상징성과 소속감에 따른 친밀감을 앱에 부여하기 위해 성균관대와 관련된 색상을 사용하기로 했습니다</a:t>
            </a:r>
            <a:r>
              <a:rPr lang="en-US" altLang="ko-KR" dirty="0"/>
              <a:t>.</a:t>
            </a:r>
            <a:r>
              <a:rPr lang="ko-KR" altLang="en-US" dirty="0"/>
              <a:t> 가장 최근에 열렸던 성균관대학교 축제의 테마인 초록의 파도와 성균관대학교 휘장에 있는 금색깔에 영감을 받아 이 </a:t>
            </a:r>
            <a:r>
              <a:rPr lang="ko-KR" altLang="en-US" dirty="0" err="1"/>
              <a:t>두색을</a:t>
            </a:r>
            <a:r>
              <a:rPr lang="ko-KR" altLang="en-US" dirty="0"/>
              <a:t> 메인 테마의 색깔로 선정했습니다</a:t>
            </a:r>
            <a:r>
              <a:rPr lang="en-US" altLang="ko-KR" dirty="0"/>
              <a:t>.</a:t>
            </a:r>
            <a:r>
              <a:rPr lang="ko-KR" altLang="en-US" dirty="0"/>
              <a:t> 선정한 색깔들의 색과 </a:t>
            </a:r>
            <a:r>
              <a:rPr lang="ko-KR" altLang="en-US" dirty="0" err="1"/>
              <a:t>헥스코드는</a:t>
            </a:r>
            <a:r>
              <a:rPr lang="ko-KR" altLang="en-US" dirty="0"/>
              <a:t> 사진과 같습니다</a:t>
            </a:r>
            <a:r>
              <a:rPr lang="en-US" altLang="ko-KR" dirty="0"/>
              <a:t>.</a:t>
            </a:r>
            <a:r>
              <a:rPr lang="ko-KR" altLang="en-US" dirty="0"/>
              <a:t> 예시를 보여드리자면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5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형태로 </a:t>
            </a:r>
            <a:r>
              <a:rPr lang="ko-KR" altLang="en-US" dirty="0" err="1"/>
              <a:t>스꾸도에</a:t>
            </a:r>
            <a:r>
              <a:rPr lang="ko-KR" altLang="en-US" dirty="0"/>
              <a:t> 색을 입혔으며 전체적으로 녹색을 띄는 그런 느낌을 연출하고자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9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18574-2A40-881A-6A92-6ACB1ACF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02B346-72B3-A3E4-DCFF-0740834BA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3BA5A-4E49-683B-232E-3AF0EE43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D2D6E-88BC-C1C2-95ED-5A0DB983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B160D-6E01-518D-E449-02975B79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962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5157A-3B9B-7A72-E877-8D38C50B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27EF1F-65A3-72BB-361D-2C0D4934B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8591-0025-CC1A-4D26-35DC9777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905F0-22E0-0D21-0592-81BF4E7E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7BA75-28F7-2237-6694-F41B913D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55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97316-E5AD-2859-DFE2-CC7FF8CD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4E8065-50A1-7973-8B9B-D5842D60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2710A-9A18-DE10-CF09-C46B1986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EE84B-6B68-BD39-9341-01125FF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64DB9-9A47-900B-25BF-5A50C104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46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959F0-7AD4-8A8F-8BBC-C353A477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46247-47CC-34C3-E591-8B4C111B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7725D-D611-31A5-7B9A-00CB5061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10F64-C217-DCE6-CB07-4767B9E3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A242D-CFB4-F532-055E-1627BCAC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00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F1FF4-63C6-39F6-69AE-C05B6420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9F352-A158-31FA-A1F0-15D7E171E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24F2-7E99-1FAA-F883-1EB70EA0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8241F-C8BE-F0C8-366E-A3AEEF6E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8EAD6-EDA9-747E-E160-BD7813A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17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66404-8A9D-8067-972C-B100FD41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2ABD4-1900-6D41-013D-C3D86D6F7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12460-DB02-1F07-06D8-CC411085B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E01B4-13A1-9E10-BF9A-857B3F0D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A078A-8171-0AD2-26A9-C9C1F5B3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5BA1-F644-B78F-DB43-DB738102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1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42310-E0A3-6C22-75D5-5154226E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6D3F9-690A-79C1-9B30-9896FD3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98EC23-020F-92E0-F87D-460AAFFDB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69D272-9AB7-5C2E-1238-532C742AA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B804EB-8998-D1D8-CD0B-C56BF9666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D9FE81-82D0-E498-5225-720A3368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203D9-4191-BFB0-320E-9B51C32D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498866-7277-32D1-2B5B-8F101335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4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790D1-9E5A-DF9E-97A4-D2C4122C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B9D332-49BD-B7FD-4CAC-E88B3684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403E0E-448D-F12F-409D-FA52D1FA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BBD68-73F3-6D9C-00FC-935CF7D2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11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C433E-A942-48EB-43DA-5D00F34B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CC4E4D-B6E1-B979-820D-F09510E1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891DD-43A6-A191-535E-8B09C6BF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98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8A8D-998D-8DD7-A063-64120430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94BB3-2B2F-E850-437C-EC9F872D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006557-D13B-8A1A-9488-F75EE07B6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697E21-ACCC-6E21-392C-AB784953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DE24B-CA02-1DCC-9AC2-CD9CF4BC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E75A9-79EC-A2DB-AE1D-DCF1BE5B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168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BC52-67D6-FA4F-1DC8-2ECA6F6D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E76D44-C188-E094-14E2-293A23DA4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754CB2-478A-0BE5-92AC-FB9BCD3A9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42B0C-9674-2E01-1A2C-2F393BD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7C02D8-F082-0382-290B-68E485EB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2677E-D9CD-A6EF-D623-998A037E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799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927B6F-1761-306D-8112-7EC28D2E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F35A9-F2DC-DCCC-5986-4AEA3BBEC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E8C2E-A72E-CBA7-1BE6-3E15C658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F9C5-FAC2-9242-A21D-215F2FEE46EA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20C6F-1197-EFDE-97E7-B9799E233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675E4-F1E8-5853-2F05-036D8B54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1CEC-21DD-0645-9E70-3D7EE9572D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08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70799" y="3161341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467220" y="3984623"/>
            <a:ext cx="33538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연민석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김재영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문태주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이선종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F9554-1857-6A95-41C1-A12657E1F131}"/>
              </a:ext>
            </a:extLst>
          </p:cNvPr>
          <p:cNvSpPr txBox="1"/>
          <p:nvPr/>
        </p:nvSpPr>
        <p:spPr>
          <a:xfrm>
            <a:off x="5770181" y="2713383"/>
            <a:ext cx="5083338" cy="17563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Customizable,</a:t>
            </a:r>
          </a:p>
          <a:p>
            <a:pPr algn="ctr">
              <a:lnSpc>
                <a:spcPts val="6500"/>
              </a:lnSpc>
            </a:pPr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 Easy to Use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653546" y="422873"/>
            <a:ext cx="33217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– UI/UX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50DCB5-86FC-0755-FF38-6D1844FA511F}"/>
              </a:ext>
            </a:extLst>
          </p:cNvPr>
          <p:cNvSpPr/>
          <p:nvPr/>
        </p:nvSpPr>
        <p:spPr>
          <a:xfrm>
            <a:off x="21020" y="1290873"/>
            <a:ext cx="386780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Anonymous User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B36FD1-E084-8566-8CA5-46FD1A52ABA1}"/>
              </a:ext>
            </a:extLst>
          </p:cNvPr>
          <p:cNvSpPr/>
          <p:nvPr/>
        </p:nvSpPr>
        <p:spPr>
          <a:xfrm>
            <a:off x="231828" y="3206426"/>
            <a:ext cx="37434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ommon club member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8F628A-2473-8B23-B86B-AE8B8796C854}"/>
              </a:ext>
            </a:extLst>
          </p:cNvPr>
          <p:cNvSpPr/>
          <p:nvPr/>
        </p:nvSpPr>
        <p:spPr>
          <a:xfrm>
            <a:off x="-109517" y="4977030"/>
            <a:ext cx="37434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Club manager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2877C4-916F-D3FD-0942-85B8EBFBF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536" y="680054"/>
            <a:ext cx="2605428" cy="1762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291524-DFFA-1D5C-A912-3C46B4CB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217" y="680054"/>
            <a:ext cx="2063207" cy="1876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2AE0B-C582-3295-4C29-A60082752384}"/>
              </a:ext>
            </a:extLst>
          </p:cNvPr>
          <p:cNvSpPr txBox="1"/>
          <p:nvPr/>
        </p:nvSpPr>
        <p:spPr>
          <a:xfrm>
            <a:off x="6916979" y="2248949"/>
            <a:ext cx="125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메인페이지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602F5-625C-E6D0-25C3-4989B17F2E0E}"/>
              </a:ext>
            </a:extLst>
          </p:cNvPr>
          <p:cNvSpPr txBox="1"/>
          <p:nvPr/>
        </p:nvSpPr>
        <p:spPr>
          <a:xfrm>
            <a:off x="10135591" y="2139133"/>
            <a:ext cx="1549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동아리 목록 페이지</a:t>
            </a:r>
            <a:endParaRPr kumimoji="1" lang="ko-Kore-KR" altLang="en-US" sz="1200" dirty="0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5875832E-A97A-4F53-EA83-4125E8FA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152" y="2925633"/>
            <a:ext cx="2148668" cy="15551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DF6927-1345-7860-33DC-7C03EA78F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137" y="2925633"/>
            <a:ext cx="2191050" cy="15551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57D7DA-6DDF-6174-AD61-BE279DFDE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9126" y="3119319"/>
            <a:ext cx="2605428" cy="11999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6196C6-5D54-E78B-64DF-5F42EAAF3B98}"/>
              </a:ext>
            </a:extLst>
          </p:cNvPr>
          <p:cNvSpPr txBox="1"/>
          <p:nvPr/>
        </p:nvSpPr>
        <p:spPr>
          <a:xfrm>
            <a:off x="5359846" y="4216501"/>
            <a:ext cx="150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동아리</a:t>
            </a:r>
            <a:r>
              <a:rPr kumimoji="1" lang="ko-KR" altLang="en-US" sz="1200" dirty="0"/>
              <a:t> 공지 페이지</a:t>
            </a:r>
            <a:endParaRPr kumimoji="1" lang="ko-Kore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7694D-2798-C79E-F1B1-6443395FE44A}"/>
              </a:ext>
            </a:extLst>
          </p:cNvPr>
          <p:cNvSpPr txBox="1"/>
          <p:nvPr/>
        </p:nvSpPr>
        <p:spPr>
          <a:xfrm>
            <a:off x="7841044" y="4180757"/>
            <a:ext cx="150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동아리</a:t>
            </a:r>
            <a:r>
              <a:rPr kumimoji="1" lang="ko-KR" altLang="en-US" sz="1200" dirty="0"/>
              <a:t> 일정 페이지</a:t>
            </a:r>
            <a:endParaRPr kumimoji="1" lang="ko-Kore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DD431-DC2E-9BAD-A165-BFA68F740557}"/>
              </a:ext>
            </a:extLst>
          </p:cNvPr>
          <p:cNvSpPr txBox="1"/>
          <p:nvPr/>
        </p:nvSpPr>
        <p:spPr>
          <a:xfrm>
            <a:off x="10135591" y="4074267"/>
            <a:ext cx="16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동아리</a:t>
            </a:r>
            <a:r>
              <a:rPr kumimoji="1" lang="ko-KR" altLang="en-US" sz="1200" dirty="0"/>
              <a:t>원 명단 페이지</a:t>
            </a:r>
            <a:endParaRPr kumimoji="1" lang="ko-Kore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88C3F8-79E8-DDDD-6316-8108FA672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0051" y="4932217"/>
            <a:ext cx="2746658" cy="1471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FCEAF9-7D05-3C13-B9A4-E1C7516BF343}"/>
              </a:ext>
            </a:extLst>
          </p:cNvPr>
          <p:cNvSpPr txBox="1"/>
          <p:nvPr/>
        </p:nvSpPr>
        <p:spPr>
          <a:xfrm>
            <a:off x="4626152" y="6126290"/>
            <a:ext cx="1870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동아리</a:t>
            </a:r>
            <a:r>
              <a:rPr kumimoji="1" lang="ko-KR" altLang="en-US" sz="1200" dirty="0"/>
              <a:t> 관리 메인 페이지</a:t>
            </a:r>
            <a:endParaRPr kumimoji="1" lang="ko-Kore-KR" altLang="en-US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798C11-6942-57D2-61A8-1238E4621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948" y="4932217"/>
            <a:ext cx="3228656" cy="1475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63F416-36CF-3374-C78E-CC3007B82939}"/>
              </a:ext>
            </a:extLst>
          </p:cNvPr>
          <p:cNvSpPr txBox="1"/>
          <p:nvPr/>
        </p:nvSpPr>
        <p:spPr>
          <a:xfrm>
            <a:off x="8852047" y="6126289"/>
            <a:ext cx="1870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동아리</a:t>
            </a:r>
            <a:r>
              <a:rPr kumimoji="1" lang="ko-KR" altLang="en-US" sz="1200" dirty="0"/>
              <a:t> 권한 관리 페이지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873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780475" y="458499"/>
            <a:ext cx="68932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Frontend implementation - style</a:t>
            </a:r>
          </a:p>
        </p:txBody>
      </p:sp>
      <p:pic>
        <p:nvPicPr>
          <p:cNvPr id="2054" name="Picture 6" descr="MUI v4에서 v5로 이사 준비 | DevelopersIO">
            <a:extLst>
              <a:ext uri="{FF2B5EF4-FFF2-40B4-BE49-F238E27FC236}">
                <a16:creationId xmlns:a16="http://schemas.microsoft.com/office/drawing/2014/main" id="{E05D9CBC-E502-714E-2B66-2CD1153D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8" y="458498"/>
            <a:ext cx="2504894" cy="13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55306-7E00-551B-7495-DA88C842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858" y="2306298"/>
            <a:ext cx="5156599" cy="355138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D757C5F-D0B3-4479-CCE6-85C678951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282" y="1687280"/>
            <a:ext cx="3614384" cy="4641529"/>
          </a:xfrm>
          <a:prstGeom prst="rect">
            <a:avLst/>
          </a:prstGeom>
        </p:spPr>
      </p:pic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27065AB7-56EB-E3D8-8492-D0BA64BD7921}"/>
              </a:ext>
            </a:extLst>
          </p:cNvPr>
          <p:cNvCxnSpPr/>
          <p:nvPr/>
        </p:nvCxnSpPr>
        <p:spPr>
          <a:xfrm>
            <a:off x="1834937" y="1853348"/>
            <a:ext cx="4799066" cy="1166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AC3518ED-6050-DD4C-EF1D-C31D4A6F6103}"/>
              </a:ext>
            </a:extLst>
          </p:cNvPr>
          <p:cNvCxnSpPr/>
          <p:nvPr/>
        </p:nvCxnSpPr>
        <p:spPr>
          <a:xfrm>
            <a:off x="2436354" y="3737380"/>
            <a:ext cx="4259018" cy="227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EE47CC1-7377-20DF-1AEB-D84828D23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54" y="1159970"/>
            <a:ext cx="7363220" cy="344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562A42-C490-FF78-36DF-2C82C73C1EE7}"/>
              </a:ext>
            </a:extLst>
          </p:cNvPr>
          <p:cNvSpPr txBox="1"/>
          <p:nvPr/>
        </p:nvSpPr>
        <p:spPr>
          <a:xfrm>
            <a:off x="5172046" y="2181968"/>
            <a:ext cx="108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Card</a:t>
            </a:r>
            <a:r>
              <a:rPr kumimoji="1" lang="ko-Kore-KR" altLang="en-US" sz="1200" dirty="0"/>
              <a:t>로</a:t>
            </a:r>
            <a:r>
              <a:rPr kumimoji="1" lang="ko-KR" altLang="en-US" sz="1200" dirty="0"/>
              <a:t> 쉽게 하얀색 카드를 구현한 모습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0C7A42-24B8-6C75-C16B-AD78C204FFEA}"/>
              </a:ext>
            </a:extLst>
          </p:cNvPr>
          <p:cNvSpPr txBox="1"/>
          <p:nvPr/>
        </p:nvSpPr>
        <p:spPr>
          <a:xfrm>
            <a:off x="5037717" y="4056996"/>
            <a:ext cx="1432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Typography</a:t>
            </a:r>
            <a:r>
              <a:rPr kumimoji="1" lang="ko-KR" altLang="en-US" sz="1200" dirty="0"/>
              <a:t>로 쉽게 회색 글씨의 </a:t>
            </a:r>
            <a:r>
              <a:rPr kumimoji="1" lang="en-US" altLang="ko-KR" sz="1200" dirty="0"/>
              <a:t>span</a:t>
            </a:r>
            <a:r>
              <a:rPr kumimoji="1" lang="ko-KR" altLang="en-US" sz="1200" dirty="0"/>
              <a:t>을 구현한 모습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48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629884" y="409197"/>
            <a:ext cx="76737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2" descr="시리즈 | Frontend 개인 공부 - leitmotif.log">
            <a:extLst>
              <a:ext uri="{FF2B5EF4-FFF2-40B4-BE49-F238E27FC236}">
                <a16:creationId xmlns:a16="http://schemas.microsoft.com/office/drawing/2014/main" id="{04C02021-E33D-2D35-2E85-3A58F6A6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87" y="2133082"/>
            <a:ext cx="2157187" cy="10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4E9BA-D15D-2B94-AF1A-5483D1783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55" y="1647307"/>
            <a:ext cx="1366468" cy="1781693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E6BCD67-E31D-FFE5-4364-4C1FE3DE554A}"/>
              </a:ext>
            </a:extLst>
          </p:cNvPr>
          <p:cNvSpPr/>
          <p:nvPr/>
        </p:nvSpPr>
        <p:spPr>
          <a:xfrm>
            <a:off x="4227616" y="2256312"/>
            <a:ext cx="3384467" cy="281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430224E-B091-243E-04C5-5751DD010273}"/>
              </a:ext>
            </a:extLst>
          </p:cNvPr>
          <p:cNvSpPr/>
          <p:nvPr/>
        </p:nvSpPr>
        <p:spPr>
          <a:xfrm rot="10800000">
            <a:off x="4227615" y="2725483"/>
            <a:ext cx="3384467" cy="281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C842D-15D9-20EB-E1A9-9E4B4C4E2604}"/>
              </a:ext>
            </a:extLst>
          </p:cNvPr>
          <p:cNvSpPr txBox="1"/>
          <p:nvPr/>
        </p:nvSpPr>
        <p:spPr>
          <a:xfrm>
            <a:off x="5397335" y="1204614"/>
            <a:ext cx="203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Rest API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8E218-6EF7-2939-06F2-D1CE0F265E8F}"/>
              </a:ext>
            </a:extLst>
          </p:cNvPr>
          <p:cNvSpPr txBox="1"/>
          <p:nvPr/>
        </p:nvSpPr>
        <p:spPr>
          <a:xfrm>
            <a:off x="4708479" y="1948535"/>
            <a:ext cx="303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Get, Post, Patch, Del Request</a:t>
            </a:r>
            <a:endParaRPr kumimoji="1"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F2693-A95C-9F89-8421-6947CD47FBB3}"/>
              </a:ext>
            </a:extLst>
          </p:cNvPr>
          <p:cNvSpPr txBox="1"/>
          <p:nvPr/>
        </p:nvSpPr>
        <p:spPr>
          <a:xfrm>
            <a:off x="5402612" y="3007324"/>
            <a:ext cx="303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Response</a:t>
            </a:r>
            <a:endParaRPr kumimoji="1" lang="ko-Kore-KR" altLang="en-US" sz="1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D0426D-6960-6C3A-54FF-15E8B98A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8" y="4104681"/>
            <a:ext cx="4900280" cy="12737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A54397-7F63-2925-7F4E-5B3623E39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237" y="4532444"/>
            <a:ext cx="5897984" cy="597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592A38-43D1-1718-100B-EA273828F964}"/>
              </a:ext>
            </a:extLst>
          </p:cNvPr>
          <p:cNvSpPr txBox="1"/>
          <p:nvPr/>
        </p:nvSpPr>
        <p:spPr>
          <a:xfrm>
            <a:off x="1537412" y="5702691"/>
            <a:ext cx="303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Get Request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E8343-BD3B-6F3B-3DCD-F08DF7E624A5}"/>
              </a:ext>
            </a:extLst>
          </p:cNvPr>
          <p:cNvSpPr txBox="1"/>
          <p:nvPr/>
        </p:nvSpPr>
        <p:spPr>
          <a:xfrm>
            <a:off x="7262612" y="5548802"/>
            <a:ext cx="303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Post Request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63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12295" y="446416"/>
            <a:ext cx="70324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basics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91D320E-3542-0E20-50B3-9171D457BC93}"/>
              </a:ext>
            </a:extLst>
          </p:cNvPr>
          <p:cNvGrpSpPr/>
          <p:nvPr/>
        </p:nvGrpSpPr>
        <p:grpSpPr>
          <a:xfrm>
            <a:off x="7527984" y="1279976"/>
            <a:ext cx="3939397" cy="3959232"/>
            <a:chOff x="6889630" y="1512498"/>
            <a:chExt cx="3939397" cy="395923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B60939C-EE5B-5080-54A8-A0339A7D4A90}"/>
                </a:ext>
              </a:extLst>
            </p:cNvPr>
            <p:cNvSpPr/>
            <p:nvPr/>
          </p:nvSpPr>
          <p:spPr>
            <a:xfrm>
              <a:off x="6889630" y="1512498"/>
              <a:ext cx="3939397" cy="563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getAllModels</a:t>
              </a:r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4BA1A64-6ED2-D74F-720E-0FB7BF41541B}"/>
                </a:ext>
              </a:extLst>
            </p:cNvPr>
            <p:cNvSpPr/>
            <p:nvPr/>
          </p:nvSpPr>
          <p:spPr>
            <a:xfrm>
              <a:off x="6889630" y="2338850"/>
              <a:ext cx="3939397" cy="563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getOneModel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7D8DBA4-CA1C-1457-2C89-1B4D03D71E0D}"/>
                </a:ext>
              </a:extLst>
            </p:cNvPr>
            <p:cNvSpPr/>
            <p:nvPr/>
          </p:nvSpPr>
          <p:spPr>
            <a:xfrm>
              <a:off x="6889630" y="3163418"/>
              <a:ext cx="3939397" cy="563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createModel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915ED34-6D0B-6FC9-170E-5A1F8B953DF1}"/>
                </a:ext>
              </a:extLst>
            </p:cNvPr>
            <p:cNvSpPr/>
            <p:nvPr/>
          </p:nvSpPr>
          <p:spPr>
            <a:xfrm>
              <a:off x="6889630" y="4030618"/>
              <a:ext cx="3939397" cy="563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updateModel</a:t>
              </a:r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5DDE8D6-2313-551B-F8C4-C48D479094DC}"/>
                </a:ext>
              </a:extLst>
            </p:cNvPr>
            <p:cNvSpPr/>
            <p:nvPr/>
          </p:nvSpPr>
          <p:spPr>
            <a:xfrm>
              <a:off x="6889630" y="4908137"/>
              <a:ext cx="3939397" cy="563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deleteModel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9E2718-DE35-68DA-B3B6-E4A0B8C9FCCF}"/>
              </a:ext>
            </a:extLst>
          </p:cNvPr>
          <p:cNvGrpSpPr/>
          <p:nvPr/>
        </p:nvGrpSpPr>
        <p:grpSpPr>
          <a:xfrm>
            <a:off x="724619" y="1391728"/>
            <a:ext cx="5183583" cy="3847480"/>
            <a:chOff x="724619" y="1391728"/>
            <a:chExt cx="5183583" cy="384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87A115-057B-08BA-7F71-57351432F121}"/>
                </a:ext>
              </a:extLst>
            </p:cNvPr>
            <p:cNvSpPr/>
            <p:nvPr/>
          </p:nvSpPr>
          <p:spPr>
            <a:xfrm>
              <a:off x="724619" y="1391728"/>
              <a:ext cx="1046672" cy="1023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지원유저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7B3E7F-2CC7-F3DD-BC5A-783C0D2401E3}"/>
                </a:ext>
              </a:extLst>
            </p:cNvPr>
            <p:cNvSpPr/>
            <p:nvPr/>
          </p:nvSpPr>
          <p:spPr>
            <a:xfrm>
              <a:off x="2055070" y="1391728"/>
              <a:ext cx="1046672" cy="102366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지원양식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F16C21-F350-3E01-D111-2509451711A7}"/>
                </a:ext>
              </a:extLst>
            </p:cNvPr>
            <p:cNvSpPr/>
            <p:nvPr/>
          </p:nvSpPr>
          <p:spPr>
            <a:xfrm>
              <a:off x="3458300" y="1391728"/>
              <a:ext cx="1046672" cy="102366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동아리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140497-C3D9-1FE4-3571-680AEF3BAB87}"/>
                </a:ext>
              </a:extLst>
            </p:cNvPr>
            <p:cNvSpPr/>
            <p:nvPr/>
          </p:nvSpPr>
          <p:spPr>
            <a:xfrm>
              <a:off x="4861530" y="1391728"/>
              <a:ext cx="1046672" cy="10236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동아리</a:t>
              </a:r>
              <a:br>
                <a:rPr lang="en-US" altLang="ko-KR" sz="1400" dirty="0"/>
              </a:br>
              <a:r>
                <a:rPr lang="ko-KR" altLang="en-US" sz="1400" dirty="0"/>
                <a:t>유형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0856AD-ED54-A163-134D-0FBDEF296226}"/>
                </a:ext>
              </a:extLst>
            </p:cNvPr>
            <p:cNvSpPr/>
            <p:nvPr/>
          </p:nvSpPr>
          <p:spPr>
            <a:xfrm>
              <a:off x="724619" y="2812211"/>
              <a:ext cx="1046672" cy="10236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공지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7FB626-0199-E9D7-F296-270D6AD4492C}"/>
                </a:ext>
              </a:extLst>
            </p:cNvPr>
            <p:cNvSpPr/>
            <p:nvPr/>
          </p:nvSpPr>
          <p:spPr>
            <a:xfrm>
              <a:off x="2055070" y="2812211"/>
              <a:ext cx="1046672" cy="1023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공지유형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369BC4-A0B9-6E02-DA32-D1922A0E7F7C}"/>
                </a:ext>
              </a:extLst>
            </p:cNvPr>
            <p:cNvSpPr/>
            <p:nvPr/>
          </p:nvSpPr>
          <p:spPr>
            <a:xfrm>
              <a:off x="3458300" y="2812211"/>
              <a:ext cx="1046672" cy="102366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일정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7DA387-30D3-1DCC-D2A3-A094A23AB4F2}"/>
                </a:ext>
              </a:extLst>
            </p:cNvPr>
            <p:cNvSpPr/>
            <p:nvPr/>
          </p:nvSpPr>
          <p:spPr>
            <a:xfrm>
              <a:off x="4861530" y="2812211"/>
              <a:ext cx="1046672" cy="102366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일정유형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80DAC1-9EB6-F577-1780-D671705EDE3F}"/>
                </a:ext>
              </a:extLst>
            </p:cNvPr>
            <p:cNvSpPr/>
            <p:nvPr/>
          </p:nvSpPr>
          <p:spPr>
            <a:xfrm>
              <a:off x="724619" y="4215540"/>
              <a:ext cx="1046672" cy="10236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유저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966896-7B11-F023-FC48-E3FFA5CE0135}"/>
                </a:ext>
              </a:extLst>
            </p:cNvPr>
            <p:cNvSpPr/>
            <p:nvPr/>
          </p:nvSpPr>
          <p:spPr>
            <a:xfrm>
              <a:off x="2055070" y="4215540"/>
              <a:ext cx="1046672" cy="10236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인증</a:t>
              </a:r>
              <a:br>
                <a:rPr lang="en-US" altLang="ko-KR" sz="1400" dirty="0"/>
              </a:br>
              <a:r>
                <a:rPr lang="ko-KR" altLang="en-US" sz="1400" dirty="0"/>
                <a:t>테이블</a:t>
              </a:r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46A15CE-158D-C7C6-45D2-14EEC2C9781F}"/>
              </a:ext>
            </a:extLst>
          </p:cNvPr>
          <p:cNvSpPr/>
          <p:nvPr/>
        </p:nvSpPr>
        <p:spPr>
          <a:xfrm>
            <a:off x="6096000" y="2737448"/>
            <a:ext cx="1236453" cy="11731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50BF6-1A3C-7C24-1A00-07E5753D1E0C}"/>
              </a:ext>
            </a:extLst>
          </p:cNvPr>
          <p:cNvSpPr txBox="1"/>
          <p:nvPr/>
        </p:nvSpPr>
        <p:spPr>
          <a:xfrm>
            <a:off x="663143" y="5606096"/>
            <a:ext cx="783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이와 같은 모든 모델 유형에 대해 검색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삭제의 기능을 구현함</a:t>
            </a:r>
            <a:br>
              <a:rPr lang="en-US" altLang="ko-KR" dirty="0"/>
            </a:br>
            <a:r>
              <a:rPr lang="ko-KR" altLang="en-US" dirty="0"/>
              <a:t>동아리 </a:t>
            </a:r>
            <a:r>
              <a:rPr lang="en-US" altLang="ko-KR" dirty="0"/>
              <a:t>ID</a:t>
            </a:r>
            <a:r>
              <a:rPr lang="ko-KR" altLang="en-US" dirty="0"/>
              <a:t>를 통해 모델을 가져올 수 있는 기능도 추가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2506709-740F-3526-C1DC-0844AC7E2989}"/>
              </a:ext>
            </a:extLst>
          </p:cNvPr>
          <p:cNvSpPr/>
          <p:nvPr/>
        </p:nvSpPr>
        <p:spPr>
          <a:xfrm>
            <a:off x="8627165" y="5814391"/>
            <a:ext cx="2840216" cy="5635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 </a:t>
            </a:r>
            <a:r>
              <a:rPr lang="en-US" altLang="ko-KR" dirty="0" err="1"/>
              <a:t>getModelsByClubId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88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BABB1-24B0-18E4-D919-1EDCEB28304D}"/>
              </a:ext>
            </a:extLst>
          </p:cNvPr>
          <p:cNvSpPr/>
          <p:nvPr/>
        </p:nvSpPr>
        <p:spPr>
          <a:xfrm>
            <a:off x="455358" y="406559"/>
            <a:ext cx="68448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44F54B-30B2-0CA0-9F4D-70C4A88A0982}"/>
              </a:ext>
            </a:extLst>
          </p:cNvPr>
          <p:cNvSpPr/>
          <p:nvPr/>
        </p:nvSpPr>
        <p:spPr>
          <a:xfrm>
            <a:off x="1734092" y="2162383"/>
            <a:ext cx="2208832" cy="21613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registerClub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8735D09-BFFD-E215-6326-87AD55AA475D}"/>
              </a:ext>
            </a:extLst>
          </p:cNvPr>
          <p:cNvSpPr/>
          <p:nvPr/>
        </p:nvSpPr>
        <p:spPr>
          <a:xfrm>
            <a:off x="5191504" y="2162383"/>
            <a:ext cx="2208832" cy="216131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deregisterClub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30D34E-AAD0-9AAC-307D-7685FE149DB3}"/>
              </a:ext>
            </a:extLst>
          </p:cNvPr>
          <p:cNvSpPr/>
          <p:nvPr/>
        </p:nvSpPr>
        <p:spPr>
          <a:xfrm>
            <a:off x="9050867" y="2162383"/>
            <a:ext cx="2208832" cy="21613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updateRole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4FAF1-D168-31B4-3F7D-341BAA7F09B6}"/>
              </a:ext>
            </a:extLst>
          </p:cNvPr>
          <p:cNvSpPr txBox="1"/>
          <p:nvPr/>
        </p:nvSpPr>
        <p:spPr>
          <a:xfrm>
            <a:off x="7929341" y="658573"/>
            <a:ext cx="85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 모델이 가지고 있는 추가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4F34A-B356-02C7-C133-80246056F70E}"/>
              </a:ext>
            </a:extLst>
          </p:cNvPr>
          <p:cNvSpPr txBox="1"/>
          <p:nvPr/>
        </p:nvSpPr>
        <p:spPr>
          <a:xfrm>
            <a:off x="1734092" y="4455080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동아리를 가입한다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4BCD2-01B6-4A55-0AA8-ED68F1763AA5}"/>
              </a:ext>
            </a:extLst>
          </p:cNvPr>
          <p:cNvSpPr txBox="1"/>
          <p:nvPr/>
        </p:nvSpPr>
        <p:spPr>
          <a:xfrm>
            <a:off x="5298698" y="4455080"/>
            <a:ext cx="28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동아리를 탈퇴한다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6E15D-B22B-5858-D6BF-333BF10DDF68}"/>
              </a:ext>
            </a:extLst>
          </p:cNvPr>
          <p:cNvSpPr txBox="1"/>
          <p:nvPr/>
        </p:nvSpPr>
        <p:spPr>
          <a:xfrm>
            <a:off x="8776252" y="4455080"/>
            <a:ext cx="341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내 권한을 변경한다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 부원 </a:t>
            </a:r>
            <a:r>
              <a:rPr lang="en-US" altLang="ko-KR" dirty="0"/>
              <a:t>-&gt;</a:t>
            </a:r>
            <a:r>
              <a:rPr lang="ko-KR" altLang="en-US" dirty="0"/>
              <a:t> 운영진</a:t>
            </a:r>
          </a:p>
        </p:txBody>
      </p:sp>
    </p:spTree>
    <p:extLst>
      <p:ext uri="{BB962C8B-B14F-4D97-AF65-F5344CB8AC3E}">
        <p14:creationId xmlns:p14="http://schemas.microsoft.com/office/powerpoint/2010/main" val="102325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BABB1-24B0-18E4-D919-1EDCEB28304D}"/>
              </a:ext>
            </a:extLst>
          </p:cNvPr>
          <p:cNvSpPr/>
          <p:nvPr/>
        </p:nvSpPr>
        <p:spPr>
          <a:xfrm>
            <a:off x="459366" y="406559"/>
            <a:ext cx="68368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44F54B-30B2-0CA0-9F4D-70C4A88A0982}"/>
              </a:ext>
            </a:extLst>
          </p:cNvPr>
          <p:cNvSpPr/>
          <p:nvPr/>
        </p:nvSpPr>
        <p:spPr>
          <a:xfrm>
            <a:off x="1734092" y="2528309"/>
            <a:ext cx="1948070" cy="184867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8735D09-BFFD-E215-6326-87AD55AA475D}"/>
              </a:ext>
            </a:extLst>
          </p:cNvPr>
          <p:cNvSpPr/>
          <p:nvPr/>
        </p:nvSpPr>
        <p:spPr>
          <a:xfrm>
            <a:off x="5436304" y="2597883"/>
            <a:ext cx="1948070" cy="184867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Logout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30D34E-AAD0-9AAC-307D-7685FE149DB3}"/>
              </a:ext>
            </a:extLst>
          </p:cNvPr>
          <p:cNvSpPr/>
          <p:nvPr/>
        </p:nvSpPr>
        <p:spPr>
          <a:xfrm>
            <a:off x="9218029" y="2597883"/>
            <a:ext cx="1948070" cy="18486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Verify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67095-D150-AF0C-E612-EF4DB14D6D19}"/>
              </a:ext>
            </a:extLst>
          </p:cNvPr>
          <p:cNvSpPr txBox="1"/>
          <p:nvPr/>
        </p:nvSpPr>
        <p:spPr>
          <a:xfrm>
            <a:off x="9397695" y="4575053"/>
            <a:ext cx="20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가지 인가 방식을 지원합니다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4FAF1-D168-31B4-3F7D-341BAA7F09B6}"/>
              </a:ext>
            </a:extLst>
          </p:cNvPr>
          <p:cNvSpPr txBox="1"/>
          <p:nvPr/>
        </p:nvSpPr>
        <p:spPr>
          <a:xfrm>
            <a:off x="692711" y="5903873"/>
            <a:ext cx="852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 인가</a:t>
            </a:r>
            <a:r>
              <a:rPr lang="en-US" altLang="ko-KR" dirty="0"/>
              <a:t>: </a:t>
            </a:r>
            <a:r>
              <a:rPr lang="ko-KR" altLang="en-US" dirty="0"/>
              <a:t>해당 유저가 로그인 정보를 가지고 있는지 확인하는 작업</a:t>
            </a:r>
          </a:p>
        </p:txBody>
      </p:sp>
    </p:spTree>
    <p:extLst>
      <p:ext uri="{BB962C8B-B14F-4D97-AF65-F5344CB8AC3E}">
        <p14:creationId xmlns:p14="http://schemas.microsoft.com/office/powerpoint/2010/main" val="262323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33E1D-CC93-CBF3-16BA-071F7A3084C4}"/>
              </a:ext>
            </a:extLst>
          </p:cNvPr>
          <p:cNvSpPr/>
          <p:nvPr/>
        </p:nvSpPr>
        <p:spPr>
          <a:xfrm>
            <a:off x="689543" y="426870"/>
            <a:ext cx="70523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verify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BDAEED-0CB7-58A0-2C31-D38387381C30}"/>
              </a:ext>
            </a:extLst>
          </p:cNvPr>
          <p:cNvSpPr/>
          <p:nvPr/>
        </p:nvSpPr>
        <p:spPr>
          <a:xfrm>
            <a:off x="854765" y="1461052"/>
            <a:ext cx="3458818" cy="934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Auth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9956EB-BE65-6653-9B32-07E9D655F4B8}"/>
              </a:ext>
            </a:extLst>
          </p:cNvPr>
          <p:cNvSpPr/>
          <p:nvPr/>
        </p:nvSpPr>
        <p:spPr>
          <a:xfrm>
            <a:off x="854765" y="3147334"/>
            <a:ext cx="3458818" cy="934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AuthByClub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538446-4CD1-13F3-BD20-0993E1ED9634}"/>
              </a:ext>
            </a:extLst>
          </p:cNvPr>
          <p:cNvSpPr/>
          <p:nvPr/>
        </p:nvSpPr>
        <p:spPr>
          <a:xfrm>
            <a:off x="854765" y="4894936"/>
            <a:ext cx="3458818" cy="934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AuthByValidationTable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8FA39-4FCC-6892-9CFB-B56CEA590086}"/>
              </a:ext>
            </a:extLst>
          </p:cNvPr>
          <p:cNvSpPr txBox="1"/>
          <p:nvPr/>
        </p:nvSpPr>
        <p:spPr>
          <a:xfrm>
            <a:off x="4790661" y="1620078"/>
            <a:ext cx="645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요청을 보낸 유저의 정보를 확인해 현재 </a:t>
            </a:r>
            <a:r>
              <a:rPr lang="ko-KR" altLang="en-US" dirty="0" err="1"/>
              <a:t>로그인되어있는지</a:t>
            </a:r>
            <a:br>
              <a:rPr lang="en-US" altLang="ko-KR" dirty="0"/>
            </a:br>
            <a:r>
              <a:rPr lang="ko-KR" altLang="en-US" dirty="0"/>
              <a:t>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2C13-F989-5931-E1F3-F47FF5DDE681}"/>
              </a:ext>
            </a:extLst>
          </p:cNvPr>
          <p:cNvSpPr txBox="1"/>
          <p:nvPr/>
        </p:nvSpPr>
        <p:spPr>
          <a:xfrm>
            <a:off x="4790661" y="3300562"/>
            <a:ext cx="645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요청을 보낸 유저의 정보를 확인해 현재 </a:t>
            </a:r>
            <a:r>
              <a:rPr lang="ko-KR" altLang="en-US" dirty="0" err="1"/>
              <a:t>로그인된</a:t>
            </a:r>
            <a:r>
              <a:rPr lang="ko-KR" altLang="en-US" dirty="0"/>
              <a:t> 유저가</a:t>
            </a:r>
            <a:br>
              <a:rPr lang="en-US" altLang="ko-KR" dirty="0"/>
            </a:br>
            <a:r>
              <a:rPr lang="ko-KR" altLang="en-US" dirty="0"/>
              <a:t>찾고자 하는 동아리에 소속되어 있는지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B2F15-62E2-3BAF-6101-9E9015AE95D7}"/>
              </a:ext>
            </a:extLst>
          </p:cNvPr>
          <p:cNvSpPr txBox="1"/>
          <p:nvPr/>
        </p:nvSpPr>
        <p:spPr>
          <a:xfrm>
            <a:off x="4790661" y="5038909"/>
            <a:ext cx="645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유저가 어떤 행위를 </a:t>
            </a:r>
            <a:r>
              <a:rPr lang="ko-KR" altLang="en-US" dirty="0" err="1"/>
              <a:t>할때</a:t>
            </a:r>
            <a:r>
              <a:rPr lang="en-US" altLang="ko-KR" dirty="0"/>
              <a:t>(</a:t>
            </a:r>
            <a:r>
              <a:rPr lang="ko-KR" altLang="en-US" dirty="0"/>
              <a:t>공지를 </a:t>
            </a:r>
            <a:r>
              <a:rPr lang="ko-KR" altLang="en-US" dirty="0" err="1"/>
              <a:t>쓸때</a:t>
            </a:r>
            <a:r>
              <a:rPr lang="en-US" altLang="ko-KR" dirty="0"/>
              <a:t>), </a:t>
            </a:r>
            <a:r>
              <a:rPr lang="ko-KR" altLang="en-US" dirty="0"/>
              <a:t>해당 동아리의</a:t>
            </a:r>
            <a:br>
              <a:rPr lang="en-US" altLang="ko-KR" dirty="0"/>
            </a:br>
            <a:r>
              <a:rPr lang="ko-KR" altLang="en-US" dirty="0"/>
              <a:t>인증 테이블을 활용해 그 유저가 권한이 있는지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95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A1307C-032F-1EF1-E0D5-5DB56578847F}"/>
              </a:ext>
            </a:extLst>
          </p:cNvPr>
          <p:cNvSpPr/>
          <p:nvPr/>
        </p:nvSpPr>
        <p:spPr>
          <a:xfrm>
            <a:off x="604314" y="476565"/>
            <a:ext cx="90914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 table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CC05CE-490F-01C0-5760-70616D162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527" y="1398257"/>
            <a:ext cx="3809808" cy="4730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5CF257-ECD5-751B-432E-23FD17C8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968" y="1398257"/>
            <a:ext cx="6201640" cy="543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0F25A-1E40-0BDD-E204-B224A7CE6EF6}"/>
              </a:ext>
            </a:extLst>
          </p:cNvPr>
          <p:cNvSpPr txBox="1"/>
          <p:nvPr/>
        </p:nvSpPr>
        <p:spPr>
          <a:xfrm>
            <a:off x="5853673" y="2658976"/>
            <a:ext cx="52742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/>
              <a:t>동아리마다 인증테이블이 있음</a:t>
            </a:r>
            <a:endParaRPr lang="en-US" altLang="ko-KR" sz="2200" dirty="0"/>
          </a:p>
          <a:p>
            <a:endParaRPr lang="en-US" altLang="ko-KR" sz="2200" dirty="0"/>
          </a:p>
          <a:p>
            <a:pPr marL="342900" indent="-342900">
              <a:buFontTx/>
              <a:buChar char="-"/>
            </a:pPr>
            <a:r>
              <a:rPr lang="ko-KR" altLang="en-US" sz="2200" dirty="0"/>
              <a:t>인증테이블은 기능과 권한의 쌍으로 </a:t>
            </a:r>
            <a:r>
              <a:rPr lang="ko-KR" altLang="en-US" sz="2200" dirty="0" err="1"/>
              <a:t>구성되어있음</a:t>
            </a:r>
            <a:endParaRPr lang="en-US" altLang="ko-KR" sz="2200" dirty="0"/>
          </a:p>
          <a:p>
            <a:endParaRPr lang="en-US" altLang="ko-KR" sz="2200" dirty="0"/>
          </a:p>
          <a:p>
            <a:pPr marL="342900" indent="-342900">
              <a:buFontTx/>
              <a:buChar char="-"/>
            </a:pPr>
            <a:r>
              <a:rPr lang="en-US" altLang="ko-KR" sz="2200" dirty="0"/>
              <a:t> </a:t>
            </a:r>
            <a:r>
              <a:rPr lang="ko-KR" altLang="en-US" sz="2200" dirty="0"/>
              <a:t>예를 들어 공지 읽기 권한은 부원이상</a:t>
            </a:r>
            <a:r>
              <a:rPr lang="en-US" altLang="ko-KR" sz="2200" dirty="0"/>
              <a:t>, </a:t>
            </a:r>
            <a:r>
              <a:rPr lang="ko-KR" altLang="en-US" sz="2200" dirty="0"/>
              <a:t>공지 쓰기 권한은 운영진 이상으로 설정할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76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1BCBED-B3C6-9D73-F848-307D1C14BB93}"/>
              </a:ext>
            </a:extLst>
          </p:cNvPr>
          <p:cNvSpPr/>
          <p:nvPr/>
        </p:nvSpPr>
        <p:spPr>
          <a:xfrm>
            <a:off x="604314" y="476565"/>
            <a:ext cx="90914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Backend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 table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유저 프로필 - 무료 사회적인개 아이콘">
            <a:extLst>
              <a:ext uri="{FF2B5EF4-FFF2-40B4-BE49-F238E27FC236}">
                <a16:creationId xmlns:a16="http://schemas.microsoft.com/office/drawing/2014/main" id="{7D07E31E-6D83-9A1F-85AA-88EC1558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356" y="1528912"/>
            <a:ext cx="1563757" cy="15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2400F03-69C8-7561-BE01-4F6C07FE6889}"/>
              </a:ext>
            </a:extLst>
          </p:cNvPr>
          <p:cNvCxnSpPr>
            <a:cxnSpLocks/>
          </p:cNvCxnSpPr>
          <p:nvPr/>
        </p:nvCxnSpPr>
        <p:spPr>
          <a:xfrm>
            <a:off x="2872409" y="2355574"/>
            <a:ext cx="19850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DA613C-F9C4-3F6D-63D3-3014FF0F8589}"/>
              </a:ext>
            </a:extLst>
          </p:cNvPr>
          <p:cNvSpPr txBox="1"/>
          <p:nvPr/>
        </p:nvSpPr>
        <p:spPr>
          <a:xfrm>
            <a:off x="3020353" y="2572981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공지를 써줘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47FD4EF5-9234-BA2D-7C8E-3D65BD93CF8C}"/>
              </a:ext>
            </a:extLst>
          </p:cNvPr>
          <p:cNvSpPr/>
          <p:nvPr/>
        </p:nvSpPr>
        <p:spPr>
          <a:xfrm>
            <a:off x="5241292" y="1573696"/>
            <a:ext cx="1563757" cy="15637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유저의 동아리를 검색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D212FA-5458-9D0A-BB87-43005227493D}"/>
              </a:ext>
            </a:extLst>
          </p:cNvPr>
          <p:cNvCxnSpPr>
            <a:cxnSpLocks/>
          </p:cNvCxnSpPr>
          <p:nvPr/>
        </p:nvCxnSpPr>
        <p:spPr>
          <a:xfrm>
            <a:off x="7255566" y="2355574"/>
            <a:ext cx="2126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7B069945-4245-8C0D-AFC5-8A06409E9118}"/>
              </a:ext>
            </a:extLst>
          </p:cNvPr>
          <p:cNvSpPr/>
          <p:nvPr/>
        </p:nvSpPr>
        <p:spPr>
          <a:xfrm>
            <a:off x="9808864" y="1573696"/>
            <a:ext cx="1563757" cy="15637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유저의 동아리 내 권한 검색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388798-D71B-3017-0B6E-AA2D38CB142C}"/>
              </a:ext>
            </a:extLst>
          </p:cNvPr>
          <p:cNvCxnSpPr>
            <a:cxnSpLocks/>
          </p:cNvCxnSpPr>
          <p:nvPr/>
        </p:nvCxnSpPr>
        <p:spPr>
          <a:xfrm>
            <a:off x="7255566" y="2355574"/>
            <a:ext cx="2331096" cy="1987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76FEF176-3A46-B0E2-24ED-301A5D2ECFA1}"/>
              </a:ext>
            </a:extLst>
          </p:cNvPr>
          <p:cNvSpPr/>
          <p:nvPr/>
        </p:nvSpPr>
        <p:spPr>
          <a:xfrm>
            <a:off x="9849421" y="3945835"/>
            <a:ext cx="1563757" cy="15637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동아리의 인증 테이블 검색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7B41B4-B58B-E9D0-9AE2-D4BFA4E74009}"/>
              </a:ext>
            </a:extLst>
          </p:cNvPr>
          <p:cNvCxnSpPr>
            <a:cxnSpLocks/>
          </p:cNvCxnSpPr>
          <p:nvPr/>
        </p:nvCxnSpPr>
        <p:spPr>
          <a:xfrm flipH="1">
            <a:off x="7951304" y="4727713"/>
            <a:ext cx="1744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F385A985-555D-A57A-BA40-EEA60CC0FD64}"/>
              </a:ext>
            </a:extLst>
          </p:cNvPr>
          <p:cNvSpPr/>
          <p:nvPr/>
        </p:nvSpPr>
        <p:spPr>
          <a:xfrm>
            <a:off x="6256167" y="4108117"/>
            <a:ext cx="1563757" cy="15637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공지쓰기에 필요한 권한은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96CE67B0-663D-C8B8-1AEE-DA4B5CEE1C30}"/>
              </a:ext>
            </a:extLst>
          </p:cNvPr>
          <p:cNvSpPr/>
          <p:nvPr/>
        </p:nvSpPr>
        <p:spPr>
          <a:xfrm>
            <a:off x="2257853" y="2934042"/>
            <a:ext cx="1036755" cy="387629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회장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6F24F311-19B8-8EBF-709F-3E93D8DDD6DA}"/>
              </a:ext>
            </a:extLst>
          </p:cNvPr>
          <p:cNvSpPr/>
          <p:nvPr/>
        </p:nvSpPr>
        <p:spPr>
          <a:xfrm>
            <a:off x="10862126" y="2898855"/>
            <a:ext cx="1036755" cy="387629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회장</a:t>
            </a: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14FE02B5-611E-7872-5ED9-89CB2D14423C}"/>
              </a:ext>
            </a:extLst>
          </p:cNvPr>
          <p:cNvSpPr/>
          <p:nvPr/>
        </p:nvSpPr>
        <p:spPr>
          <a:xfrm>
            <a:off x="7384359" y="5572394"/>
            <a:ext cx="1036755" cy="387629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운영진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BAD6EB-A913-EFF7-4D03-5776E156B1A2}"/>
              </a:ext>
            </a:extLst>
          </p:cNvPr>
          <p:cNvCxnSpPr>
            <a:cxnSpLocks/>
          </p:cNvCxnSpPr>
          <p:nvPr/>
        </p:nvCxnSpPr>
        <p:spPr>
          <a:xfrm flipH="1">
            <a:off x="2566744" y="2551158"/>
            <a:ext cx="6815795" cy="205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E6C6DEA-6AF6-0F9B-BF57-DBCC6044345D}"/>
              </a:ext>
            </a:extLst>
          </p:cNvPr>
          <p:cNvCxnSpPr>
            <a:cxnSpLocks/>
          </p:cNvCxnSpPr>
          <p:nvPr/>
        </p:nvCxnSpPr>
        <p:spPr>
          <a:xfrm flipH="1">
            <a:off x="2544417" y="4727713"/>
            <a:ext cx="3329609" cy="72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68D4DA-19BE-1AA3-97A1-EF7684A30E39}"/>
              </a:ext>
            </a:extLst>
          </p:cNvPr>
          <p:cNvSpPr/>
          <p:nvPr/>
        </p:nvSpPr>
        <p:spPr>
          <a:xfrm>
            <a:off x="604314" y="4502426"/>
            <a:ext cx="1808723" cy="1563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유저의 동아리 내 권한과 공지쓰기에 필요한 권한을 비교해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유저가 </a:t>
            </a:r>
            <a:r>
              <a:rPr lang="ko-KR" altLang="en-US" sz="1400" dirty="0" err="1"/>
              <a:t>공지쓰는</a:t>
            </a:r>
            <a:r>
              <a:rPr lang="ko-KR" altLang="en-US" sz="1400" dirty="0"/>
              <a:t> 걸 허락해줌</a:t>
            </a:r>
          </a:p>
        </p:txBody>
      </p:sp>
    </p:spTree>
    <p:extLst>
      <p:ext uri="{BB962C8B-B14F-4D97-AF65-F5344CB8AC3E}">
        <p14:creationId xmlns:p14="http://schemas.microsoft.com/office/powerpoint/2010/main" val="374310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 descr="쿠키, 세션, 캐시 비교 &amp; 정리😁">
            <a:extLst>
              <a:ext uri="{FF2B5EF4-FFF2-40B4-BE49-F238E27FC236}">
                <a16:creationId xmlns:a16="http://schemas.microsoft.com/office/drawing/2014/main" id="{68772DF2-7A8F-A738-C0D2-552E04C2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12" y="1519230"/>
            <a:ext cx="3867887" cy="38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9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583632" y="488187"/>
            <a:ext cx="74294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SKKUDO – </a:t>
            </a:r>
            <a:r>
              <a:rPr lang="ko-KR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동아리 관리를 손쉽게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52F972-004D-9F28-88E9-79B13029CFDA}"/>
              </a:ext>
            </a:extLst>
          </p:cNvPr>
          <p:cNvGrpSpPr/>
          <p:nvPr/>
        </p:nvGrpSpPr>
        <p:grpSpPr>
          <a:xfrm>
            <a:off x="1235211" y="2048681"/>
            <a:ext cx="2919844" cy="2807933"/>
            <a:chOff x="667013" y="2202562"/>
            <a:chExt cx="4759409" cy="4290793"/>
          </a:xfrm>
        </p:grpSpPr>
        <p:pic>
          <p:nvPicPr>
            <p:cNvPr id="9" name="Picture 4" descr="엑셀 - 해시넷">
              <a:extLst>
                <a:ext uri="{FF2B5EF4-FFF2-40B4-BE49-F238E27FC236}">
                  <a16:creationId xmlns:a16="http://schemas.microsoft.com/office/drawing/2014/main" id="{66F430D7-3805-8CBD-2471-4B8C14326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973" y="2202562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구글 캘린더 - 위키백과, 우리 모두의 백과사전">
              <a:extLst>
                <a:ext uri="{FF2B5EF4-FFF2-40B4-BE49-F238E27FC236}">
                  <a16:creationId xmlns:a16="http://schemas.microsoft.com/office/drawing/2014/main" id="{84632D45-434E-B91D-7A39-3C1676117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962" y="2574770"/>
              <a:ext cx="1775460" cy="1775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카카오톡 KakaoTalk - Google Play 앱">
              <a:extLst>
                <a:ext uri="{FF2B5EF4-FFF2-40B4-BE49-F238E27FC236}">
                  <a16:creationId xmlns:a16="http://schemas.microsoft.com/office/drawing/2014/main" id="{4CF47123-77D3-38B7-0DB1-DE235C033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704" y="4438041"/>
              <a:ext cx="1775460" cy="1775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협업 및 생산성 앱 '노션', 한국어 버전 정식 출시 – 사이언스모니터 | The Science Monitor">
              <a:extLst>
                <a:ext uri="{FF2B5EF4-FFF2-40B4-BE49-F238E27FC236}">
                  <a16:creationId xmlns:a16="http://schemas.microsoft.com/office/drawing/2014/main" id="{5FFB3790-11A6-B08C-1FDE-B7FB84DC2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13" y="435023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541D4E-D010-5E70-461C-1F7DD23F6243}"/>
              </a:ext>
            </a:extLst>
          </p:cNvPr>
          <p:cNvSpPr txBox="1"/>
          <p:nvPr/>
        </p:nvSpPr>
        <p:spPr>
          <a:xfrm>
            <a:off x="7775018" y="2966053"/>
            <a:ext cx="3701654" cy="925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7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A5F544C4-BC0C-8727-916F-DD053ABC32B5}"/>
              </a:ext>
            </a:extLst>
          </p:cNvPr>
          <p:cNvSpPr/>
          <p:nvPr/>
        </p:nvSpPr>
        <p:spPr>
          <a:xfrm>
            <a:off x="5044966" y="3295330"/>
            <a:ext cx="2144110" cy="38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89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DF0BB9E-30CC-FAE1-6083-6B6DB5E72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806" y="1351023"/>
            <a:ext cx="5930388" cy="443075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08EF05B-419E-29F4-BF94-885D1A506F8B}"/>
              </a:ext>
            </a:extLst>
          </p:cNvPr>
          <p:cNvSpPr/>
          <p:nvPr/>
        </p:nvSpPr>
        <p:spPr>
          <a:xfrm>
            <a:off x="1980000" y="3081600"/>
            <a:ext cx="10584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22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2" descr="시리즈 | Frontend 개인 공부 - leitmotif.log">
            <a:extLst>
              <a:ext uri="{FF2B5EF4-FFF2-40B4-BE49-F238E27FC236}">
                <a16:creationId xmlns:a16="http://schemas.microsoft.com/office/drawing/2014/main" id="{4DC601A0-CE2F-E911-CDF2-A251A3D7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3" y="2603161"/>
            <a:ext cx="3543568" cy="165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F9FC3B-547C-1BA3-D0BF-F3D2A012C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98" y="1951473"/>
            <a:ext cx="2086601" cy="272065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217375-931F-5C74-647C-1BD634D7FFAC}"/>
              </a:ext>
            </a:extLst>
          </p:cNvPr>
          <p:cNvCxnSpPr/>
          <p:nvPr/>
        </p:nvCxnSpPr>
        <p:spPr>
          <a:xfrm>
            <a:off x="4834709" y="2281817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25FA47-CDF2-EEBC-16C0-D710AADE58C6}"/>
              </a:ext>
            </a:extLst>
          </p:cNvPr>
          <p:cNvCxnSpPr/>
          <p:nvPr/>
        </p:nvCxnSpPr>
        <p:spPr>
          <a:xfrm>
            <a:off x="4805909" y="4286106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9D6AFC-D519-6939-F611-095F59B283DE}"/>
              </a:ext>
            </a:extLst>
          </p:cNvPr>
          <p:cNvCxnSpPr/>
          <p:nvPr/>
        </p:nvCxnSpPr>
        <p:spPr>
          <a:xfrm flipH="1">
            <a:off x="4834709" y="2577017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1720152-ABED-99B2-AD52-48F222C9AE21}"/>
              </a:ext>
            </a:extLst>
          </p:cNvPr>
          <p:cNvCxnSpPr/>
          <p:nvPr/>
        </p:nvCxnSpPr>
        <p:spPr>
          <a:xfrm flipH="1">
            <a:off x="4834709" y="4702322"/>
            <a:ext cx="374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95F2E8-53F6-A8D9-810B-A06A69C690EE}"/>
              </a:ext>
            </a:extLst>
          </p:cNvPr>
          <p:cNvSpPr txBox="1"/>
          <p:nvPr/>
        </p:nvSpPr>
        <p:spPr>
          <a:xfrm>
            <a:off x="6029909" y="1715870"/>
            <a:ext cx="17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2D4E5-753E-91D9-95D8-6071444BE113}"/>
              </a:ext>
            </a:extLst>
          </p:cNvPr>
          <p:cNvSpPr txBox="1"/>
          <p:nvPr/>
        </p:nvSpPr>
        <p:spPr>
          <a:xfrm>
            <a:off x="5370061" y="2651178"/>
            <a:ext cx="28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성공시</a:t>
            </a:r>
            <a:r>
              <a:rPr kumimoji="1" lang="ko-KR" altLang="en-US" dirty="0"/>
              <a:t> 토큰 반환</a:t>
            </a:r>
            <a:endParaRPr kumimoji="1" lang="ko-Kore-KR" altLang="en-US" dirty="0"/>
          </a:p>
        </p:txBody>
      </p:sp>
      <p:pic>
        <p:nvPicPr>
          <p:cNvPr id="17" name="Picture 2" descr="쿠키, 세션, 캐시 비교 &amp; 정리😁">
            <a:extLst>
              <a:ext uri="{FF2B5EF4-FFF2-40B4-BE49-F238E27FC236}">
                <a16:creationId xmlns:a16="http://schemas.microsoft.com/office/drawing/2014/main" id="{5F83BBFB-F051-EBC6-2355-891C51B6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10" y="3720726"/>
            <a:ext cx="547199" cy="54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2A930-6DF1-EEEE-F656-A7C3E41173EF}"/>
              </a:ext>
            </a:extLst>
          </p:cNvPr>
          <p:cNvSpPr txBox="1"/>
          <p:nvPr/>
        </p:nvSpPr>
        <p:spPr>
          <a:xfrm>
            <a:off x="6106709" y="3869891"/>
            <a:ext cx="22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요청 </a:t>
            </a:r>
            <a:r>
              <a:rPr kumimoji="1" lang="en-US" altLang="ko-KR" dirty="0"/>
              <a:t>+</a:t>
            </a:r>
            <a:r>
              <a:rPr kumimoji="1" lang="ko-KR" altLang="en-US" dirty="0"/>
              <a:t> 토큰</a:t>
            </a:r>
            <a:endParaRPr kumimoji="1" lang="ko-Kore-KR" altLang="en-US" dirty="0"/>
          </a:p>
        </p:txBody>
      </p:sp>
      <p:pic>
        <p:nvPicPr>
          <p:cNvPr id="19" name="Picture 2" descr="쿠키, 세션, 캐시 비교 &amp; 정리😁">
            <a:extLst>
              <a:ext uri="{FF2B5EF4-FFF2-40B4-BE49-F238E27FC236}">
                <a16:creationId xmlns:a16="http://schemas.microsoft.com/office/drawing/2014/main" id="{766F28DA-CC7B-1405-76C6-C625DDD5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71" y="2669456"/>
            <a:ext cx="547199" cy="54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0DBB3D-3657-7D20-1C90-A8FCB8084C5E}"/>
              </a:ext>
            </a:extLst>
          </p:cNvPr>
          <p:cNvSpPr txBox="1"/>
          <p:nvPr/>
        </p:nvSpPr>
        <p:spPr>
          <a:xfrm>
            <a:off x="5685661" y="4852498"/>
            <a:ext cx="22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토큰을 보고 요청을 수행할지 말지 판별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013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56FFF8-4704-01CD-16D4-1D2D771C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00" y="1536700"/>
            <a:ext cx="8128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9E76734-92B6-F33A-97AA-DE9EDCDA6144}"/>
              </a:ext>
            </a:extLst>
          </p:cNvPr>
          <p:cNvCxnSpPr/>
          <p:nvPr/>
        </p:nvCxnSpPr>
        <p:spPr>
          <a:xfrm>
            <a:off x="2359742" y="3507658"/>
            <a:ext cx="1728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00C6BB1-685B-5B37-E384-B8ADD35DF232}"/>
              </a:ext>
            </a:extLst>
          </p:cNvPr>
          <p:cNvCxnSpPr/>
          <p:nvPr/>
        </p:nvCxnSpPr>
        <p:spPr>
          <a:xfrm>
            <a:off x="5855110" y="3669891"/>
            <a:ext cx="234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3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0DB575F-C70B-5096-D434-221E3C43A68F}"/>
              </a:ext>
            </a:extLst>
          </p:cNvPr>
          <p:cNvSpPr/>
          <p:nvPr/>
        </p:nvSpPr>
        <p:spPr>
          <a:xfrm>
            <a:off x="1455174" y="1504335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크롬에서</a:t>
            </a:r>
            <a:r>
              <a:rPr kumimoji="1" lang="ko-KR" altLang="en-US" dirty="0">
                <a:solidFill>
                  <a:schemeClr val="tx1"/>
                </a:solidFill>
              </a:rPr>
              <a:t> 쿠키를 주고 </a:t>
            </a:r>
            <a:r>
              <a:rPr kumimoji="1" lang="ko-KR" altLang="en-US" dirty="0" err="1">
                <a:solidFill>
                  <a:schemeClr val="tx1"/>
                </a:solidFill>
              </a:rPr>
              <a:t>받을때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Samesite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옵션이 기본적으로 </a:t>
            </a:r>
            <a:r>
              <a:rPr kumimoji="1" lang="en-US" altLang="ko-KR" dirty="0">
                <a:solidFill>
                  <a:schemeClr val="tx1"/>
                </a:solidFill>
              </a:rPr>
              <a:t>Lax</a:t>
            </a:r>
            <a:r>
              <a:rPr kumimoji="1" lang="ko-KR" altLang="en-US" dirty="0">
                <a:solidFill>
                  <a:schemeClr val="tx1"/>
                </a:solidFill>
              </a:rPr>
              <a:t>로 설정됨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000D1E7-61F9-7DD4-F3D2-D73128BF9C5D}"/>
              </a:ext>
            </a:extLst>
          </p:cNvPr>
          <p:cNvSpPr/>
          <p:nvPr/>
        </p:nvSpPr>
        <p:spPr>
          <a:xfrm>
            <a:off x="1455174" y="3011129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Lax -&gt; </a:t>
            </a:r>
            <a:r>
              <a:rPr kumimoji="1" lang="en-US" altLang="ko-Kore-KR" dirty="0" err="1">
                <a:solidFill>
                  <a:schemeClr val="tx1"/>
                </a:solidFill>
              </a:rPr>
              <a:t>Samesite</a:t>
            </a:r>
            <a:r>
              <a:rPr kumimoji="1" lang="ko-KR" altLang="en-US" dirty="0">
                <a:solidFill>
                  <a:schemeClr val="tx1"/>
                </a:solidFill>
              </a:rPr>
              <a:t>가 아니면 일부 요청을 제외하고는 쿠키 전송이 차단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52B893E-4160-915E-A8B0-D223540DC450}"/>
              </a:ext>
            </a:extLst>
          </p:cNvPr>
          <p:cNvSpPr/>
          <p:nvPr/>
        </p:nvSpPr>
        <p:spPr>
          <a:xfrm>
            <a:off x="1455174" y="4717026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333333"/>
                </a:solidFill>
                <a:latin typeface="Lato" panose="020F0502020204030204" pitchFamily="34" charset="0"/>
              </a:rPr>
              <a:t>Samesite</a:t>
            </a:r>
            <a:r>
              <a:rPr lang="en-US" altLang="ko-KR" dirty="0">
                <a:solidFill>
                  <a:srgbClr val="333333"/>
                </a:solidFill>
                <a:latin typeface="Lato" panose="020F0502020204030204" pitchFamily="34" charset="0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Lato" panose="020F0502020204030204" pitchFamily="34" charset="0"/>
              </a:rPr>
              <a:t>판별 기준 </a:t>
            </a:r>
            <a:r>
              <a:rPr lang="en-US" altLang="ko-KR" dirty="0">
                <a:solidFill>
                  <a:srgbClr val="333333"/>
                </a:solidFill>
                <a:latin typeface="Lato" panose="020F0502020204030204" pitchFamily="34" charset="0"/>
              </a:rPr>
              <a:t>:</a:t>
            </a:r>
            <a:r>
              <a:rPr lang="ko-KR" altLang="en-US" dirty="0">
                <a:solidFill>
                  <a:srgbClr val="333333"/>
                </a:solidFill>
                <a:latin typeface="Lato" panose="020F050202020403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Public suffix(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공개 접미사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에 명시된 최상위 도메인을 비교한다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73DFF-A106-5D12-390A-903BD8F18747}"/>
              </a:ext>
            </a:extLst>
          </p:cNvPr>
          <p:cNvSpPr txBox="1"/>
          <p:nvPr/>
        </p:nvSpPr>
        <p:spPr>
          <a:xfrm>
            <a:off x="1769806" y="5781368"/>
            <a:ext cx="450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a.google.com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b.google.com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samesite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google.com</a:t>
            </a:r>
            <a:r>
              <a:rPr kumimoji="1" lang="ko-KR" altLang="en-US" dirty="0"/>
              <a:t>을 비교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A2E2-CE9A-0A40-F56C-068F94B9D792}"/>
              </a:ext>
            </a:extLst>
          </p:cNvPr>
          <p:cNvSpPr txBox="1"/>
          <p:nvPr/>
        </p:nvSpPr>
        <p:spPr>
          <a:xfrm>
            <a:off x="6710516" y="5781368"/>
            <a:ext cx="450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a.github.io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b.github.io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samesite</a:t>
            </a:r>
            <a:r>
              <a:rPr kumimoji="1" lang="ko-KR" altLang="en-US" dirty="0"/>
              <a:t>가 아님</a:t>
            </a:r>
            <a:endParaRPr kumimoji="1" lang="en-US" altLang="ko-KR" dirty="0"/>
          </a:p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a.github.io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b.github.io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비교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556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B575C38A-00F6-12BB-8AD4-8C289E8EBA01}"/>
              </a:ext>
            </a:extLst>
          </p:cNvPr>
          <p:cNvSpPr/>
          <p:nvPr/>
        </p:nvSpPr>
        <p:spPr>
          <a:xfrm>
            <a:off x="1133061" y="2394131"/>
            <a:ext cx="2951921" cy="21170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Backend </a:t>
            </a:r>
            <a:r>
              <a:rPr lang="ko-KR" altLang="en-US" dirty="0"/>
              <a:t>외부서버</a:t>
            </a:r>
            <a:br>
              <a:rPr lang="en-US" altLang="ko-KR" dirty="0"/>
            </a:br>
            <a:r>
              <a:rPr lang="en-US" altLang="ko-KR" dirty="0"/>
              <a:t>EC2</a:t>
            </a:r>
            <a:endParaRPr lang="ko-KR" altLang="en-US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7EDFB488-D530-8D1B-8765-111C0E6B0B57}"/>
              </a:ext>
            </a:extLst>
          </p:cNvPr>
          <p:cNvSpPr/>
          <p:nvPr/>
        </p:nvSpPr>
        <p:spPr>
          <a:xfrm>
            <a:off x="8279296" y="2394131"/>
            <a:ext cx="2951921" cy="21170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Frontend</a:t>
            </a:r>
            <a:br>
              <a:rPr lang="en-US" altLang="ko-KR" dirty="0"/>
            </a:br>
            <a:r>
              <a:rPr lang="en-US" altLang="ko-KR" dirty="0"/>
              <a:t>(localhost:3000)</a:t>
            </a:r>
            <a:endParaRPr lang="ko-KR" altLang="en-US" dirty="0"/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6C935D3E-1EF2-4CCA-7E11-2C1635FEC694}"/>
              </a:ext>
            </a:extLst>
          </p:cNvPr>
          <p:cNvSpPr/>
          <p:nvPr/>
        </p:nvSpPr>
        <p:spPr>
          <a:xfrm>
            <a:off x="4800600" y="2932043"/>
            <a:ext cx="2951921" cy="108336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C0D0579F-3414-E1D9-9CD0-9CD5EA7AA318}"/>
              </a:ext>
            </a:extLst>
          </p:cNvPr>
          <p:cNvSpPr/>
          <p:nvPr/>
        </p:nvSpPr>
        <p:spPr>
          <a:xfrm>
            <a:off x="5615609" y="2394131"/>
            <a:ext cx="1093304" cy="2117034"/>
          </a:xfrm>
          <a:prstGeom prst="mathMultiply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69C61F-64DD-B1AC-2349-4E6973C8420E}"/>
              </a:ext>
            </a:extLst>
          </p:cNvPr>
          <p:cNvSpPr/>
          <p:nvPr/>
        </p:nvSpPr>
        <p:spPr>
          <a:xfrm>
            <a:off x="7139511" y="1190489"/>
            <a:ext cx="41676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www.example.com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0DD511-8AB3-69BB-5101-9D53DA255E63}"/>
              </a:ext>
            </a:extLst>
          </p:cNvPr>
          <p:cNvCxnSpPr>
            <a:cxnSpLocks/>
          </p:cNvCxnSpPr>
          <p:nvPr/>
        </p:nvCxnSpPr>
        <p:spPr>
          <a:xfrm>
            <a:off x="8478078" y="1818861"/>
            <a:ext cx="26636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923AED-4F93-FCD2-DC38-ED002207EA54}"/>
              </a:ext>
            </a:extLst>
          </p:cNvPr>
          <p:cNvSpPr txBox="1"/>
          <p:nvPr/>
        </p:nvSpPr>
        <p:spPr>
          <a:xfrm>
            <a:off x="9345354" y="1809337"/>
            <a:ext cx="172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도메인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C3749-18AD-028D-8D94-93C9F8C39C5C}"/>
              </a:ext>
            </a:extLst>
          </p:cNvPr>
          <p:cNvSpPr txBox="1"/>
          <p:nvPr/>
        </p:nvSpPr>
        <p:spPr>
          <a:xfrm>
            <a:off x="4141850" y="5144308"/>
            <a:ext cx="761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도메인이 달라서 쿠키를 교환할 수 없음</a:t>
            </a:r>
          </a:p>
        </p:txBody>
      </p:sp>
      <p:pic>
        <p:nvPicPr>
          <p:cNvPr id="2050" name="Picture 2" descr="쿠키, 세션, 캐시 비교 &amp; 정리😁">
            <a:extLst>
              <a:ext uri="{FF2B5EF4-FFF2-40B4-BE49-F238E27FC236}">
                <a16:creationId xmlns:a16="http://schemas.microsoft.com/office/drawing/2014/main" id="{68772DF2-7A8F-A738-C0D2-552E04C2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13" y="2114234"/>
            <a:ext cx="1239624" cy="12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6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02299" y="452948"/>
            <a:ext cx="6674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Trial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– </a:t>
            </a:r>
            <a:r>
              <a:rPr lang="en-US" altLang="ko-KR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Samesite</a:t>
            </a:r>
            <a:r>
              <a:rPr lang="ko-KR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0DB575F-C70B-5096-D434-221E3C43A68F}"/>
              </a:ext>
            </a:extLst>
          </p:cNvPr>
          <p:cNvSpPr/>
          <p:nvPr/>
        </p:nvSpPr>
        <p:spPr>
          <a:xfrm>
            <a:off x="1455174" y="1504335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</a:rPr>
              <a:t>Samesite</a:t>
            </a:r>
            <a:r>
              <a:rPr kumimoji="1" lang="en-US" altLang="ko-Kore-KR" dirty="0">
                <a:solidFill>
                  <a:schemeClr val="tx1"/>
                </a:solidFill>
              </a:rPr>
              <a:t>=none</a:t>
            </a:r>
            <a:r>
              <a:rPr kumimoji="1" lang="ko-Kore-KR" altLang="en-US" dirty="0">
                <a:solidFill>
                  <a:schemeClr val="tx1"/>
                </a:solidFill>
              </a:rPr>
              <a:t>을</a:t>
            </a:r>
            <a:r>
              <a:rPr kumimoji="1" lang="ko-KR" altLang="en-US" dirty="0">
                <a:solidFill>
                  <a:schemeClr val="tx1"/>
                </a:solidFill>
              </a:rPr>
              <a:t> 사용하려면 </a:t>
            </a:r>
            <a:r>
              <a:rPr kumimoji="1" lang="en-US" altLang="ko-KR" dirty="0">
                <a:solidFill>
                  <a:schemeClr val="tx1"/>
                </a:solidFill>
              </a:rPr>
              <a:t>secure</a:t>
            </a:r>
            <a:r>
              <a:rPr kumimoji="1" lang="ko-KR" altLang="en-US" dirty="0">
                <a:solidFill>
                  <a:schemeClr val="tx1"/>
                </a:solidFill>
              </a:rPr>
              <a:t>옵션을 필수로 한다</a:t>
            </a:r>
            <a:r>
              <a:rPr kumimoji="1" lang="en-US" altLang="ko-KR" dirty="0">
                <a:solidFill>
                  <a:schemeClr val="tx1"/>
                </a:solidFill>
              </a:rPr>
              <a:t>(https</a:t>
            </a:r>
            <a:r>
              <a:rPr kumimoji="1" lang="ko-KR" altLang="en-US" dirty="0">
                <a:solidFill>
                  <a:schemeClr val="tx1"/>
                </a:solidFill>
              </a:rPr>
              <a:t>요청만 허용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000D1E7-61F9-7DD4-F3D2-D73128BF9C5D}"/>
              </a:ext>
            </a:extLst>
          </p:cNvPr>
          <p:cNvSpPr/>
          <p:nvPr/>
        </p:nvSpPr>
        <p:spPr>
          <a:xfrm>
            <a:off x="1455174" y="3011129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Http</a:t>
            </a:r>
            <a:r>
              <a:rPr kumimoji="1" lang="ko-Kore-KR" altLang="en-US" dirty="0">
                <a:solidFill>
                  <a:schemeClr val="tx1"/>
                </a:solidFill>
              </a:rPr>
              <a:t>와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https</a:t>
            </a:r>
            <a:r>
              <a:rPr kumimoji="1" lang="ko-KR" altLang="en-US" dirty="0">
                <a:solidFill>
                  <a:schemeClr val="tx1"/>
                </a:solidFill>
              </a:rPr>
              <a:t>간의 연결은 </a:t>
            </a:r>
            <a:r>
              <a:rPr kumimoji="1" lang="en-US" altLang="ko-KR" dirty="0">
                <a:solidFill>
                  <a:schemeClr val="tx1"/>
                </a:solidFill>
              </a:rPr>
              <a:t>secure</a:t>
            </a:r>
            <a:r>
              <a:rPr kumimoji="1" lang="ko-KR" altLang="en-US" dirty="0">
                <a:solidFill>
                  <a:schemeClr val="tx1"/>
                </a:solidFill>
              </a:rPr>
              <a:t>옵션에 위배됨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52B893E-4160-915E-A8B0-D223540DC450}"/>
              </a:ext>
            </a:extLst>
          </p:cNvPr>
          <p:cNvSpPr/>
          <p:nvPr/>
        </p:nvSpPr>
        <p:spPr>
          <a:xfrm>
            <a:off x="1455174" y="4717026"/>
            <a:ext cx="9635613" cy="8357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백엔드와</a:t>
            </a:r>
            <a:r>
              <a:rPr kumimoji="1" lang="ko-KR" altLang="en-US" dirty="0">
                <a:solidFill>
                  <a:schemeClr val="tx1"/>
                </a:solidFill>
              </a:rPr>
              <a:t> 프론트 코드 둘 다 로컬 컴퓨터에서 돌림으로써 억지로 </a:t>
            </a:r>
            <a:r>
              <a:rPr kumimoji="1" lang="en-US" altLang="ko-KR" dirty="0" err="1">
                <a:solidFill>
                  <a:schemeClr val="tx1"/>
                </a:solidFill>
              </a:rPr>
              <a:t>Samesite</a:t>
            </a:r>
            <a:r>
              <a:rPr kumimoji="1" lang="ko-KR" altLang="en-US" dirty="0" err="1">
                <a:solidFill>
                  <a:schemeClr val="tx1"/>
                </a:solidFill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</a:rPr>
              <a:t> 맞춰준다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73DFF-A106-5D12-390A-903BD8F18747}"/>
              </a:ext>
            </a:extLst>
          </p:cNvPr>
          <p:cNvSpPr txBox="1"/>
          <p:nvPr/>
        </p:nvSpPr>
        <p:spPr>
          <a:xfrm>
            <a:off x="1769806" y="5781368"/>
            <a:ext cx="450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백엔드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lang="en" altLang="ko-Kore-KR" b="0" dirty="0">
                <a:effectLst/>
                <a:latin typeface="Menlo" panose="020B0609030804020204" pitchFamily="49" charset="0"/>
              </a:rPr>
              <a:t>http://localhost:8000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A2E2-CE9A-0A40-F56C-068F94B9D792}"/>
              </a:ext>
            </a:extLst>
          </p:cNvPr>
          <p:cNvSpPr txBox="1"/>
          <p:nvPr/>
        </p:nvSpPr>
        <p:spPr>
          <a:xfrm>
            <a:off x="6697637" y="5781368"/>
            <a:ext cx="450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http://localhost:3000/</a:t>
            </a:r>
            <a:endParaRPr kumimoji="1" lang="ko-Kore-KR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92335" y="363496"/>
            <a:ext cx="22799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Limitation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8EF6ED7-ACB1-1AB4-982A-2BEBC1154D86}"/>
              </a:ext>
            </a:extLst>
          </p:cNvPr>
          <p:cNvSpPr/>
          <p:nvPr/>
        </p:nvSpPr>
        <p:spPr>
          <a:xfrm>
            <a:off x="4620039" y="2139335"/>
            <a:ext cx="2951921" cy="108336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AF396-93D6-6890-6EC2-7792DC0E8967}"/>
              </a:ext>
            </a:extLst>
          </p:cNvPr>
          <p:cNvSpPr txBox="1"/>
          <p:nvPr/>
        </p:nvSpPr>
        <p:spPr>
          <a:xfrm>
            <a:off x="2828563" y="4710629"/>
            <a:ext cx="761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Samesite</a:t>
            </a:r>
            <a:r>
              <a:rPr lang="en-US" altLang="ko-KR" dirty="0"/>
              <a:t> </a:t>
            </a:r>
            <a:r>
              <a:rPr lang="ko-KR" altLang="en-US" dirty="0"/>
              <a:t>문제로 </a:t>
            </a:r>
            <a:r>
              <a:rPr lang="ko-KR" altLang="en-US" dirty="0" err="1"/>
              <a:t>백엔드</a:t>
            </a:r>
            <a:r>
              <a:rPr lang="ko-KR" altLang="en-US" dirty="0"/>
              <a:t> 외부 서버를 사용할 수 없음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 err="1"/>
              <a:t>백엔드가</a:t>
            </a:r>
            <a:r>
              <a:rPr lang="ko-KR" altLang="en-US" dirty="0"/>
              <a:t> </a:t>
            </a:r>
            <a:r>
              <a:rPr lang="ko-KR" altLang="en-US" dirty="0" err="1"/>
              <a:t>업데이트될때마다</a:t>
            </a:r>
            <a:r>
              <a:rPr lang="ko-KR" altLang="en-US" dirty="0"/>
              <a:t> 프로젝트를 </a:t>
            </a:r>
            <a:r>
              <a:rPr lang="ko-KR" altLang="en-US" dirty="0" err="1"/>
              <a:t>다운로드받아</a:t>
            </a:r>
            <a:r>
              <a:rPr lang="en-US" altLang="ko-KR" dirty="0"/>
              <a:t>(git pull)</a:t>
            </a:r>
            <a:r>
              <a:rPr lang="ko-KR" altLang="en-US" dirty="0"/>
              <a:t> 프론트에서 </a:t>
            </a:r>
            <a:r>
              <a:rPr lang="ko-KR" altLang="en-US" dirty="0" err="1"/>
              <a:t>시험해야함</a:t>
            </a:r>
            <a:endParaRPr lang="ko-KR" altLang="en-US" dirty="0"/>
          </a:p>
        </p:txBody>
      </p:sp>
      <p:pic>
        <p:nvPicPr>
          <p:cNvPr id="10" name="Picture 2" descr="쿠키, 세션, 캐시 비교 &amp; 정리😁">
            <a:extLst>
              <a:ext uri="{FF2B5EF4-FFF2-40B4-BE49-F238E27FC236}">
                <a16:creationId xmlns:a16="http://schemas.microsoft.com/office/drawing/2014/main" id="{B0C49589-3820-F982-BAD8-E4A479C9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44" y="1071382"/>
            <a:ext cx="1239624" cy="12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CB041A5-E892-187C-0410-428E35995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78" y="2016386"/>
            <a:ext cx="3950021" cy="144599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FF9840B-3111-46A9-A198-D360A1BBB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439" y="1862699"/>
            <a:ext cx="3644900" cy="172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E4E982-F38E-E3C6-6465-A957C0F0CE5F}"/>
              </a:ext>
            </a:extLst>
          </p:cNvPr>
          <p:cNvSpPr txBox="1"/>
          <p:nvPr/>
        </p:nvSpPr>
        <p:spPr>
          <a:xfrm>
            <a:off x="1632327" y="3666874"/>
            <a:ext cx="239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Localhost:8000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4EDC6-8E29-8134-9847-8C53F98AF1BC}"/>
              </a:ext>
            </a:extLst>
          </p:cNvPr>
          <p:cNvSpPr txBox="1"/>
          <p:nvPr/>
        </p:nvSpPr>
        <p:spPr>
          <a:xfrm>
            <a:off x="8734670" y="3666874"/>
            <a:ext cx="239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Localhost:3000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009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79DB9-EF3A-BC90-2952-D5C152EC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434" y="2661865"/>
            <a:ext cx="9556028" cy="13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-633168" y="386644"/>
            <a:ext cx="74299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SKKUDO – </a:t>
            </a:r>
            <a:r>
              <a:rPr lang="ko-KR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동아리 관리를 손쉽게</a:t>
            </a:r>
            <a:r>
              <a:rPr lang="en-US" altLang="ko-K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5FEC47-BCE6-3092-3B1F-C7F1A30C2148}"/>
              </a:ext>
            </a:extLst>
          </p:cNvPr>
          <p:cNvSpPr/>
          <p:nvPr/>
        </p:nvSpPr>
        <p:spPr>
          <a:xfrm>
            <a:off x="1209600" y="1172623"/>
            <a:ext cx="9936000" cy="4925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41D4E-D010-5E70-461C-1F7DD23F6243}"/>
              </a:ext>
            </a:extLst>
          </p:cNvPr>
          <p:cNvSpPr txBox="1"/>
          <p:nvPr/>
        </p:nvSpPr>
        <p:spPr>
          <a:xfrm>
            <a:off x="5512437" y="417529"/>
            <a:ext cx="1188146" cy="77341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C638876-5FA8-CB1C-9F15-F06E7D89CCE7}"/>
              </a:ext>
            </a:extLst>
          </p:cNvPr>
          <p:cNvCxnSpPr>
            <a:stCxn id="6" idx="2"/>
          </p:cNvCxnSpPr>
          <p:nvPr/>
        </p:nvCxnSpPr>
        <p:spPr>
          <a:xfrm flipH="1">
            <a:off x="6096000" y="1190946"/>
            <a:ext cx="10510" cy="490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CDC7FF7-4411-52F2-928E-C126AA58D522}"/>
              </a:ext>
            </a:extLst>
          </p:cNvPr>
          <p:cNvCxnSpPr/>
          <p:nvPr/>
        </p:nvCxnSpPr>
        <p:spPr>
          <a:xfrm flipH="1">
            <a:off x="3795077" y="1142927"/>
            <a:ext cx="10510" cy="490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83BEC02-AB91-22EE-9115-25AE041BDD04}"/>
              </a:ext>
            </a:extLst>
          </p:cNvPr>
          <p:cNvCxnSpPr/>
          <p:nvPr/>
        </p:nvCxnSpPr>
        <p:spPr>
          <a:xfrm flipH="1">
            <a:off x="8681477" y="1142927"/>
            <a:ext cx="10510" cy="490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FB9EA-37AF-49F8-3667-531E6725DC6B}"/>
              </a:ext>
            </a:extLst>
          </p:cNvPr>
          <p:cNvSpPr txBox="1"/>
          <p:nvPr/>
        </p:nvSpPr>
        <p:spPr>
          <a:xfrm>
            <a:off x="1825918" y="3219266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모집관리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3C2823-6E76-0B50-85F0-6F63A16DDFC0}"/>
              </a:ext>
            </a:extLst>
          </p:cNvPr>
          <p:cNvSpPr txBox="1"/>
          <p:nvPr/>
        </p:nvSpPr>
        <p:spPr>
          <a:xfrm>
            <a:off x="9439200" y="2779857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유저관리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776F0-20D7-028E-9FCA-50C43540F19A}"/>
              </a:ext>
            </a:extLst>
          </p:cNvPr>
          <p:cNvSpPr txBox="1"/>
          <p:nvPr/>
        </p:nvSpPr>
        <p:spPr>
          <a:xfrm>
            <a:off x="6909145" y="3217185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일정관리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85FE5D-F581-54B5-B6DD-D5770D591EE2}"/>
              </a:ext>
            </a:extLst>
          </p:cNvPr>
          <p:cNvSpPr txBox="1"/>
          <p:nvPr/>
        </p:nvSpPr>
        <p:spPr>
          <a:xfrm>
            <a:off x="4389600" y="3219266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공지관리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2D1D78-7A41-ABCB-B667-813966E12795}"/>
              </a:ext>
            </a:extLst>
          </p:cNvPr>
          <p:cNvSpPr txBox="1"/>
          <p:nvPr/>
        </p:nvSpPr>
        <p:spPr>
          <a:xfrm>
            <a:off x="9439200" y="3697733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권한설정</a:t>
            </a:r>
          </a:p>
        </p:txBody>
      </p:sp>
    </p:spTree>
    <p:extLst>
      <p:ext uri="{BB962C8B-B14F-4D97-AF65-F5344CB8AC3E}">
        <p14:creationId xmlns:p14="http://schemas.microsoft.com/office/powerpoint/2010/main" val="3659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-633168" y="386644"/>
            <a:ext cx="74299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SKKUDO – </a:t>
            </a:r>
            <a:r>
              <a:rPr lang="ko-KR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동아리 관리를 손쉽게</a:t>
            </a:r>
            <a:r>
              <a:rPr lang="en-US" altLang="ko-K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5FEC47-BCE6-3092-3B1F-C7F1A30C2148}"/>
              </a:ext>
            </a:extLst>
          </p:cNvPr>
          <p:cNvSpPr/>
          <p:nvPr/>
        </p:nvSpPr>
        <p:spPr>
          <a:xfrm>
            <a:off x="1209600" y="1172623"/>
            <a:ext cx="9936000" cy="4925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41D4E-D010-5E70-461C-1F7DD23F6243}"/>
              </a:ext>
            </a:extLst>
          </p:cNvPr>
          <p:cNvSpPr txBox="1"/>
          <p:nvPr/>
        </p:nvSpPr>
        <p:spPr>
          <a:xfrm>
            <a:off x="5512437" y="417529"/>
            <a:ext cx="1188146" cy="77341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C638876-5FA8-CB1C-9F15-F06E7D89CC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106510" y="1190946"/>
            <a:ext cx="0" cy="300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CDC7FF7-4411-52F2-928E-C126AA58D522}"/>
              </a:ext>
            </a:extLst>
          </p:cNvPr>
          <p:cNvCxnSpPr>
            <a:cxnSpLocks/>
          </p:cNvCxnSpPr>
          <p:nvPr/>
        </p:nvCxnSpPr>
        <p:spPr>
          <a:xfrm>
            <a:off x="3805587" y="1142927"/>
            <a:ext cx="0" cy="305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83BEC02-AB91-22EE-9115-25AE041BDD04}"/>
              </a:ext>
            </a:extLst>
          </p:cNvPr>
          <p:cNvCxnSpPr>
            <a:cxnSpLocks/>
          </p:cNvCxnSpPr>
          <p:nvPr/>
        </p:nvCxnSpPr>
        <p:spPr>
          <a:xfrm>
            <a:off x="8691987" y="1142927"/>
            <a:ext cx="0" cy="305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FB9EA-37AF-49F8-3667-531E6725DC6B}"/>
              </a:ext>
            </a:extLst>
          </p:cNvPr>
          <p:cNvSpPr txBox="1"/>
          <p:nvPr/>
        </p:nvSpPr>
        <p:spPr>
          <a:xfrm>
            <a:off x="1928614" y="2615866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모집관리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3C2823-6E76-0B50-85F0-6F63A16DDFC0}"/>
              </a:ext>
            </a:extLst>
          </p:cNvPr>
          <p:cNvSpPr txBox="1"/>
          <p:nvPr/>
        </p:nvSpPr>
        <p:spPr>
          <a:xfrm>
            <a:off x="9343763" y="2615598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유저관리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776F0-20D7-028E-9FCA-50C43540F19A}"/>
              </a:ext>
            </a:extLst>
          </p:cNvPr>
          <p:cNvSpPr txBox="1"/>
          <p:nvPr/>
        </p:nvSpPr>
        <p:spPr>
          <a:xfrm>
            <a:off x="6871937" y="2615598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일정관리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85FE5D-F581-54B5-B6DD-D5770D591EE2}"/>
              </a:ext>
            </a:extLst>
          </p:cNvPr>
          <p:cNvSpPr txBox="1"/>
          <p:nvPr/>
        </p:nvSpPr>
        <p:spPr>
          <a:xfrm>
            <a:off x="4392274" y="2615866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공지관리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2D1D78-7A41-ABCB-B667-813966E12795}"/>
              </a:ext>
            </a:extLst>
          </p:cNvPr>
          <p:cNvSpPr txBox="1"/>
          <p:nvPr/>
        </p:nvSpPr>
        <p:spPr>
          <a:xfrm>
            <a:off x="9343763" y="3340795"/>
            <a:ext cx="17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권한설정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39D023B-E6A5-B4F2-8E1F-7C7E9D66060B}"/>
              </a:ext>
            </a:extLst>
          </p:cNvPr>
          <p:cNvCxnSpPr/>
          <p:nvPr/>
        </p:nvCxnSpPr>
        <p:spPr>
          <a:xfrm>
            <a:off x="1209600" y="4197600"/>
            <a:ext cx="99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60B457-6CBA-7ADB-8DED-15DE39E0039B}"/>
              </a:ext>
            </a:extLst>
          </p:cNvPr>
          <p:cNvSpPr txBox="1"/>
          <p:nvPr/>
        </p:nvSpPr>
        <p:spPr>
          <a:xfrm>
            <a:off x="4214227" y="4922798"/>
            <a:ext cx="83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공지확인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일정확인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동아리 지원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90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894155" y="520844"/>
            <a:ext cx="22690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Milestone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381BC4-CB0F-D40D-08A9-5335F709D6A9}"/>
              </a:ext>
            </a:extLst>
          </p:cNvPr>
          <p:cNvSpPr/>
          <p:nvPr/>
        </p:nvSpPr>
        <p:spPr>
          <a:xfrm>
            <a:off x="963386" y="2930979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DFE051DE-F88B-6AA6-9FCE-6A4E8A67B1D2}"/>
              </a:ext>
            </a:extLst>
          </p:cNvPr>
          <p:cNvCxnSpPr>
            <a:stCxn id="4" idx="0"/>
          </p:cNvCxnSpPr>
          <p:nvPr/>
        </p:nvCxnSpPr>
        <p:spPr>
          <a:xfrm rot="5400000" flipH="1" flipV="1">
            <a:off x="1285875" y="2126798"/>
            <a:ext cx="538843" cy="106952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F088F0-7974-F7E8-4934-DC31D68E4B95}"/>
              </a:ext>
            </a:extLst>
          </p:cNvPr>
          <p:cNvSpPr txBox="1"/>
          <p:nvPr/>
        </p:nvSpPr>
        <p:spPr>
          <a:xfrm>
            <a:off x="416379" y="3233057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기획</a:t>
            </a:r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027F5A0-8B9C-04D4-5879-F25BCD73EDDC}"/>
              </a:ext>
            </a:extLst>
          </p:cNvPr>
          <p:cNvSpPr/>
          <p:nvPr/>
        </p:nvSpPr>
        <p:spPr>
          <a:xfrm>
            <a:off x="2049986" y="2334987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4BD37-CD83-94F0-AEF5-32930758A2D7}"/>
              </a:ext>
            </a:extLst>
          </p:cNvPr>
          <p:cNvSpPr txBox="1"/>
          <p:nvPr/>
        </p:nvSpPr>
        <p:spPr>
          <a:xfrm>
            <a:off x="1411576" y="1468807"/>
            <a:ext cx="175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시스템 아키텍처 설계</a:t>
            </a:r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BF414E-154E-2387-E0E8-942AC12A1EE4}"/>
              </a:ext>
            </a:extLst>
          </p:cNvPr>
          <p:cNvSpPr/>
          <p:nvPr/>
        </p:nvSpPr>
        <p:spPr>
          <a:xfrm>
            <a:off x="2496300" y="3371850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124D8C14-7FA5-CAFD-B43D-B5A211C12681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844643" y="2720192"/>
            <a:ext cx="930889" cy="40590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F5A61F-5877-FEAF-769A-149D6179A73B}"/>
              </a:ext>
            </a:extLst>
          </p:cNvPr>
          <p:cNvSpPr txBox="1"/>
          <p:nvPr/>
        </p:nvSpPr>
        <p:spPr>
          <a:xfrm>
            <a:off x="1588255" y="3511158"/>
            <a:ext cx="175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 구조 정의</a:t>
            </a:r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ED08F9-D627-1C99-462B-ABAC15D00F98}"/>
              </a:ext>
            </a:extLst>
          </p:cNvPr>
          <p:cNvSpPr/>
          <p:nvPr/>
        </p:nvSpPr>
        <p:spPr>
          <a:xfrm>
            <a:off x="3677400" y="2115138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E7E38-B812-865D-3975-05C21C7DBCE2}"/>
              </a:ext>
            </a:extLst>
          </p:cNvPr>
          <p:cNvSpPr/>
          <p:nvPr/>
        </p:nvSpPr>
        <p:spPr>
          <a:xfrm>
            <a:off x="3734550" y="4264538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B1790709-1156-9245-ADEA-B7B0AFC7219B}"/>
              </a:ext>
            </a:extLst>
          </p:cNvPr>
          <p:cNvCxnSpPr>
            <a:cxnSpLocks/>
            <a:stCxn id="16" idx="3"/>
            <a:endCxn id="11" idx="7"/>
          </p:cNvCxnSpPr>
          <p:nvPr/>
        </p:nvCxnSpPr>
        <p:spPr>
          <a:xfrm rot="5400000">
            <a:off x="2556055" y="2250505"/>
            <a:ext cx="1175890" cy="1100278"/>
          </a:xfrm>
          <a:prstGeom prst="curvedConnector3">
            <a:avLst>
              <a:gd name="adj1" fmla="val 395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5829A194-DF21-CB66-A8FF-1D6A0E9279A1}"/>
              </a:ext>
            </a:extLst>
          </p:cNvPr>
          <p:cNvCxnSpPr>
            <a:cxnSpLocks/>
            <a:stCxn id="17" idx="2"/>
            <a:endCxn id="11" idx="5"/>
          </p:cNvCxnSpPr>
          <p:nvPr/>
        </p:nvCxnSpPr>
        <p:spPr>
          <a:xfrm rot="10800000">
            <a:off x="2593862" y="3469412"/>
            <a:ext cx="1140689" cy="852277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1D4D94-C0DA-D153-6CB2-7FE61D6DAF04}"/>
              </a:ext>
            </a:extLst>
          </p:cNvPr>
          <p:cNvSpPr txBox="1"/>
          <p:nvPr/>
        </p:nvSpPr>
        <p:spPr>
          <a:xfrm>
            <a:off x="3168568" y="1377525"/>
            <a:ext cx="17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UI </a:t>
            </a:r>
            <a:r>
              <a:rPr kumimoji="1" lang="ko-KR" altLang="en-US" dirty="0"/>
              <a:t>설계</a:t>
            </a:r>
            <a:r>
              <a:rPr kumimoji="1" lang="en-US" altLang="ko-KR" dirty="0"/>
              <a:t>(Figma)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02EAB-A4EF-CE0E-D9ED-99A7A1855999}"/>
              </a:ext>
            </a:extLst>
          </p:cNvPr>
          <p:cNvSpPr txBox="1"/>
          <p:nvPr/>
        </p:nvSpPr>
        <p:spPr>
          <a:xfrm>
            <a:off x="3144000" y="4639620"/>
            <a:ext cx="175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백엔드</a:t>
            </a:r>
            <a:r>
              <a:rPr kumimoji="1" lang="ko-KR" altLang="en-US" dirty="0"/>
              <a:t> 필수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개발</a:t>
            </a:r>
            <a:endParaRPr kumimoji="1" lang="ko-Kore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2B65D4-FACF-4228-E4BA-B7DE180C688D}"/>
              </a:ext>
            </a:extLst>
          </p:cNvPr>
          <p:cNvSpPr/>
          <p:nvPr/>
        </p:nvSpPr>
        <p:spPr>
          <a:xfrm>
            <a:off x="4781297" y="1982482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3CE4CC4-D31E-5BEB-F7EC-DA86C87640A4}"/>
              </a:ext>
            </a:extLst>
          </p:cNvPr>
          <p:cNvSpPr/>
          <p:nvPr/>
        </p:nvSpPr>
        <p:spPr>
          <a:xfrm>
            <a:off x="5897583" y="4326025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53453-2806-5AF5-F779-F9EE5ED69AE1}"/>
              </a:ext>
            </a:extLst>
          </p:cNvPr>
          <p:cNvSpPr txBox="1"/>
          <p:nvPr/>
        </p:nvSpPr>
        <p:spPr>
          <a:xfrm>
            <a:off x="4103941" y="2429884"/>
            <a:ext cx="17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페이지 구현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CE9486-313A-8F39-6C16-054697DF70BD}"/>
              </a:ext>
            </a:extLst>
          </p:cNvPr>
          <p:cNvSpPr/>
          <p:nvPr/>
        </p:nvSpPr>
        <p:spPr>
          <a:xfrm>
            <a:off x="6096000" y="1917756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0C796-57D7-A3D3-6DA5-561CCAE1606D}"/>
              </a:ext>
            </a:extLst>
          </p:cNvPr>
          <p:cNvSpPr txBox="1"/>
          <p:nvPr/>
        </p:nvSpPr>
        <p:spPr>
          <a:xfrm>
            <a:off x="5334501" y="1284141"/>
            <a:ext cx="193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기본 디자인 적용</a:t>
            </a:r>
            <a:endParaRPr kumimoji="1" lang="ko-Kore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62D4CC6-E334-AF51-6275-EAC51034FF35}"/>
              </a:ext>
            </a:extLst>
          </p:cNvPr>
          <p:cNvSpPr/>
          <p:nvPr/>
        </p:nvSpPr>
        <p:spPr>
          <a:xfrm>
            <a:off x="7271837" y="1951001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93D6FA-451B-8E93-CAD0-5D56A4F53088}"/>
              </a:ext>
            </a:extLst>
          </p:cNvPr>
          <p:cNvSpPr txBox="1"/>
          <p:nvPr/>
        </p:nvSpPr>
        <p:spPr>
          <a:xfrm>
            <a:off x="6319948" y="2351689"/>
            <a:ext cx="193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API</a:t>
            </a:r>
            <a:r>
              <a:rPr kumimoji="1" lang="ko-KR" altLang="en-US" dirty="0"/>
              <a:t>호출을 제외한 기능 구현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D7B47-55A5-B0C8-3B73-905FC4152577}"/>
              </a:ext>
            </a:extLst>
          </p:cNvPr>
          <p:cNvSpPr txBox="1"/>
          <p:nvPr/>
        </p:nvSpPr>
        <p:spPr>
          <a:xfrm>
            <a:off x="5078934" y="4742892"/>
            <a:ext cx="17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미들웨어 개발</a:t>
            </a:r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B36BA2A-252B-0F31-C444-D17B6F75491F}"/>
              </a:ext>
            </a:extLst>
          </p:cNvPr>
          <p:cNvSpPr/>
          <p:nvPr/>
        </p:nvSpPr>
        <p:spPr>
          <a:xfrm>
            <a:off x="9046008" y="3101616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FEAD00-EC86-395B-DE45-3CBE45DACEA7}"/>
              </a:ext>
            </a:extLst>
          </p:cNvPr>
          <p:cNvSpPr txBox="1"/>
          <p:nvPr/>
        </p:nvSpPr>
        <p:spPr>
          <a:xfrm>
            <a:off x="8945757" y="2570133"/>
            <a:ext cx="193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최종 디자인 완성</a:t>
            </a:r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0452EC6-8D66-9D91-1682-FC46A05F3D11}"/>
              </a:ext>
            </a:extLst>
          </p:cNvPr>
          <p:cNvSpPr/>
          <p:nvPr/>
        </p:nvSpPr>
        <p:spPr>
          <a:xfrm>
            <a:off x="10458993" y="3618872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0E44A9-61DB-D2CA-7E85-0500888BB120}"/>
              </a:ext>
            </a:extLst>
          </p:cNvPr>
          <p:cNvSpPr txBox="1"/>
          <p:nvPr/>
        </p:nvSpPr>
        <p:spPr>
          <a:xfrm>
            <a:off x="10084864" y="3109263"/>
            <a:ext cx="193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테스트</a:t>
            </a:r>
            <a:endParaRPr kumimoji="1" lang="ko-Kore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06FE37F-51F8-9F8A-FE57-27604FFF740C}"/>
              </a:ext>
            </a:extLst>
          </p:cNvPr>
          <p:cNvSpPr/>
          <p:nvPr/>
        </p:nvSpPr>
        <p:spPr>
          <a:xfrm>
            <a:off x="7214687" y="4321688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151FE4-5444-E081-19A3-E563B1FE8739}"/>
              </a:ext>
            </a:extLst>
          </p:cNvPr>
          <p:cNvSpPr txBox="1"/>
          <p:nvPr/>
        </p:nvSpPr>
        <p:spPr>
          <a:xfrm>
            <a:off x="6746266" y="4738440"/>
            <a:ext cx="175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인증 및 인가 검사 개발 완료</a:t>
            </a:r>
            <a:endParaRPr kumimoji="1" lang="ko-Kore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FA4DE13-6F2D-1047-9F12-F0159AEAC7E8}"/>
              </a:ext>
            </a:extLst>
          </p:cNvPr>
          <p:cNvSpPr/>
          <p:nvPr/>
        </p:nvSpPr>
        <p:spPr>
          <a:xfrm>
            <a:off x="10234232" y="4947305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6A3FFC-FAC4-1094-2FD5-A542A51B858E}"/>
              </a:ext>
            </a:extLst>
          </p:cNvPr>
          <p:cNvSpPr txBox="1"/>
          <p:nvPr/>
        </p:nvSpPr>
        <p:spPr>
          <a:xfrm>
            <a:off x="9734937" y="5232754"/>
            <a:ext cx="193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배포</a:t>
            </a:r>
            <a:endParaRPr kumimoji="1" lang="en-US" altLang="ko-KR" dirty="0"/>
          </a:p>
        </p:txBody>
      </p:sp>
      <p:cxnSp>
        <p:nvCxnSpPr>
          <p:cNvPr id="45" name="구부러진 연결선[U] 44">
            <a:extLst>
              <a:ext uri="{FF2B5EF4-FFF2-40B4-BE49-F238E27FC236}">
                <a16:creationId xmlns:a16="http://schemas.microsoft.com/office/drawing/2014/main" id="{034F59C5-25C8-BD09-3A7D-11003F8B643A}"/>
              </a:ext>
            </a:extLst>
          </p:cNvPr>
          <p:cNvCxnSpPr>
            <a:cxnSpLocks/>
            <a:stCxn id="27" idx="3"/>
            <a:endCxn id="16" idx="6"/>
          </p:cNvCxnSpPr>
          <p:nvPr/>
        </p:nvCxnSpPr>
        <p:spPr>
          <a:xfrm rot="5400000">
            <a:off x="4248746" y="1622997"/>
            <a:ext cx="92245" cy="100633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D8A1D74-5DFF-0200-42B0-293871B98861}"/>
              </a:ext>
            </a:extLst>
          </p:cNvPr>
          <p:cNvCxnSpPr>
            <a:cxnSpLocks/>
            <a:stCxn id="30" idx="2"/>
            <a:endCxn id="27" idx="6"/>
          </p:cNvCxnSpPr>
          <p:nvPr/>
        </p:nvCxnSpPr>
        <p:spPr>
          <a:xfrm rot="10800000" flipV="1">
            <a:off x="4895598" y="1974906"/>
            <a:ext cx="1200403" cy="6472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D0BAE3AB-5751-DA73-2A2E-D062727DBC92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rot="10800000">
            <a:off x="6210301" y="1974907"/>
            <a:ext cx="1061537" cy="3324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044C48D6-C92F-E048-4A24-7DD92A2EBF45}"/>
              </a:ext>
            </a:extLst>
          </p:cNvPr>
          <p:cNvCxnSpPr>
            <a:cxnSpLocks/>
            <a:stCxn id="6" idx="2"/>
            <a:endCxn id="32" idx="6"/>
          </p:cNvCxnSpPr>
          <p:nvPr/>
        </p:nvCxnSpPr>
        <p:spPr>
          <a:xfrm rot="10800000" flipV="1">
            <a:off x="7386137" y="1974905"/>
            <a:ext cx="827090" cy="3324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[U] 60">
            <a:extLst>
              <a:ext uri="{FF2B5EF4-FFF2-40B4-BE49-F238E27FC236}">
                <a16:creationId xmlns:a16="http://schemas.microsoft.com/office/drawing/2014/main" id="{ED06288E-B055-165F-F054-85AC59FADE20}"/>
              </a:ext>
            </a:extLst>
          </p:cNvPr>
          <p:cNvCxnSpPr>
            <a:cxnSpLocks/>
            <a:stCxn id="39" idx="2"/>
            <a:endCxn id="37" idx="5"/>
          </p:cNvCxnSpPr>
          <p:nvPr/>
        </p:nvCxnSpPr>
        <p:spPr>
          <a:xfrm rot="10800000">
            <a:off x="9143569" y="3199178"/>
            <a:ext cx="1315424" cy="47684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[U] 63">
            <a:extLst>
              <a:ext uri="{FF2B5EF4-FFF2-40B4-BE49-F238E27FC236}">
                <a16:creationId xmlns:a16="http://schemas.microsoft.com/office/drawing/2014/main" id="{4EA8BE5B-1281-868F-3D36-E9D75D7C833C}"/>
              </a:ext>
            </a:extLst>
          </p:cNvPr>
          <p:cNvCxnSpPr>
            <a:cxnSpLocks/>
            <a:stCxn id="43" idx="6"/>
            <a:endCxn id="39" idx="5"/>
          </p:cNvCxnSpPr>
          <p:nvPr/>
        </p:nvCxnSpPr>
        <p:spPr>
          <a:xfrm flipV="1">
            <a:off x="10348532" y="3716433"/>
            <a:ext cx="208022" cy="1288022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69C937F4-A71D-6BA4-2102-481F37E63196}"/>
              </a:ext>
            </a:extLst>
          </p:cNvPr>
          <p:cNvCxnSpPr>
            <a:cxnSpLocks/>
            <a:endCxn id="17" idx="6"/>
          </p:cNvCxnSpPr>
          <p:nvPr/>
        </p:nvCxnSpPr>
        <p:spPr>
          <a:xfrm rot="10800000">
            <a:off x="3848851" y="4321689"/>
            <a:ext cx="2039515" cy="93699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[U] 69">
            <a:extLst>
              <a:ext uri="{FF2B5EF4-FFF2-40B4-BE49-F238E27FC236}">
                <a16:creationId xmlns:a16="http://schemas.microsoft.com/office/drawing/2014/main" id="{DED4C407-6D86-90D8-E5DB-101BF4061DBB}"/>
              </a:ext>
            </a:extLst>
          </p:cNvPr>
          <p:cNvCxnSpPr>
            <a:cxnSpLocks/>
            <a:stCxn id="41" idx="3"/>
            <a:endCxn id="28" idx="6"/>
          </p:cNvCxnSpPr>
          <p:nvPr/>
        </p:nvCxnSpPr>
        <p:spPr>
          <a:xfrm rot="5400000" flipH="1">
            <a:off x="6603618" y="3791441"/>
            <a:ext cx="36074" cy="1219543"/>
          </a:xfrm>
          <a:prstGeom prst="curvedConnector4">
            <a:avLst>
              <a:gd name="adj1" fmla="val -633697"/>
              <a:gd name="adj2" fmla="val 506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구부러진 연결선[U] 72">
            <a:extLst>
              <a:ext uri="{FF2B5EF4-FFF2-40B4-BE49-F238E27FC236}">
                <a16:creationId xmlns:a16="http://schemas.microsoft.com/office/drawing/2014/main" id="{EE204943-A59D-4FCA-6B27-E9FB8541A27A}"/>
              </a:ext>
            </a:extLst>
          </p:cNvPr>
          <p:cNvCxnSpPr>
            <a:cxnSpLocks/>
            <a:stCxn id="37" idx="4"/>
            <a:endCxn id="41" idx="7"/>
          </p:cNvCxnSpPr>
          <p:nvPr/>
        </p:nvCxnSpPr>
        <p:spPr>
          <a:xfrm rot="5400000">
            <a:off x="7646448" y="2881716"/>
            <a:ext cx="1122511" cy="179091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24162EC-60BC-AFF6-BAD8-972CBAF51953}"/>
              </a:ext>
            </a:extLst>
          </p:cNvPr>
          <p:cNvSpPr txBox="1"/>
          <p:nvPr/>
        </p:nvSpPr>
        <p:spPr>
          <a:xfrm>
            <a:off x="2643554" y="2695119"/>
            <a:ext cx="137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Front-end</a:t>
            </a:r>
            <a:endParaRPr kumimoji="1" lang="ko-Kore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B7015E-8264-3658-78C9-3CEFF390DE4C}"/>
              </a:ext>
            </a:extLst>
          </p:cNvPr>
          <p:cNvSpPr txBox="1"/>
          <p:nvPr/>
        </p:nvSpPr>
        <p:spPr>
          <a:xfrm>
            <a:off x="2711925" y="4003756"/>
            <a:ext cx="137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Back-end</a:t>
            </a:r>
            <a:endParaRPr kumimoji="1" lang="ko-Kore-KR" altLang="en-US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C949F88-78EA-AF4B-C5E0-0857C77826A2}"/>
              </a:ext>
            </a:extLst>
          </p:cNvPr>
          <p:cNvSpPr/>
          <p:nvPr/>
        </p:nvSpPr>
        <p:spPr>
          <a:xfrm>
            <a:off x="8213227" y="1917755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25847C91-9102-88BF-EB80-B4FAB59524EA}"/>
              </a:ext>
            </a:extLst>
          </p:cNvPr>
          <p:cNvCxnSpPr>
            <a:cxnSpLocks/>
            <a:stCxn id="37" idx="0"/>
            <a:endCxn id="6" idx="4"/>
          </p:cNvCxnSpPr>
          <p:nvPr/>
        </p:nvCxnSpPr>
        <p:spPr>
          <a:xfrm rot="16200000" flipV="1">
            <a:off x="8151988" y="2150445"/>
            <a:ext cx="1069561" cy="83278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BA786A-2070-74AC-8F5B-DFDD1AB8C911}"/>
              </a:ext>
            </a:extLst>
          </p:cNvPr>
          <p:cNvSpPr txBox="1"/>
          <p:nvPr/>
        </p:nvSpPr>
        <p:spPr>
          <a:xfrm>
            <a:off x="7505501" y="1235991"/>
            <a:ext cx="165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API</a:t>
            </a:r>
            <a:r>
              <a:rPr kumimoji="1" lang="ko-KR" altLang="en-US" dirty="0"/>
              <a:t> 호출 기능 구현</a:t>
            </a:r>
            <a:endParaRPr kumimoji="1" lang="ko-Kore-KR" altLang="en-US" dirty="0"/>
          </a:p>
        </p:txBody>
      </p:sp>
      <p:pic>
        <p:nvPicPr>
          <p:cNvPr id="1026" name="Picture 2" descr="구글 크롬에 공룡이 산다고? 귀여운 공룡 게임 하는 법">
            <a:extLst>
              <a:ext uri="{FF2B5EF4-FFF2-40B4-BE49-F238E27FC236}">
                <a16:creationId xmlns:a16="http://schemas.microsoft.com/office/drawing/2014/main" id="{06B573BA-DCAD-1F47-CADC-45CA48C1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99" y="1710865"/>
            <a:ext cx="602626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구글 크롬에 공룡이 산다고? 귀여운 공룡 게임 하는 법">
            <a:extLst>
              <a:ext uri="{FF2B5EF4-FFF2-40B4-BE49-F238E27FC236}">
                <a16:creationId xmlns:a16="http://schemas.microsoft.com/office/drawing/2014/main" id="{755EEB8A-C719-2658-5007-F69A2815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49" y="3649170"/>
            <a:ext cx="602626" cy="6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B9E8357-8B83-CF37-38DC-C5F018FF3233}"/>
              </a:ext>
            </a:extLst>
          </p:cNvPr>
          <p:cNvCxnSpPr/>
          <p:nvPr/>
        </p:nvCxnSpPr>
        <p:spPr>
          <a:xfrm flipV="1">
            <a:off x="1588255" y="3879388"/>
            <a:ext cx="794945" cy="15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DCBFE69-23B4-C3EE-1C06-E717D7A9CFC1}"/>
              </a:ext>
            </a:extLst>
          </p:cNvPr>
          <p:cNvSpPr txBox="1"/>
          <p:nvPr/>
        </p:nvSpPr>
        <p:spPr>
          <a:xfrm>
            <a:off x="1077686" y="5573859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B9313D-00B2-D617-50AF-27CE62F32270}"/>
              </a:ext>
            </a:extLst>
          </p:cNvPr>
          <p:cNvSpPr txBox="1"/>
          <p:nvPr/>
        </p:nvSpPr>
        <p:spPr>
          <a:xfrm>
            <a:off x="4868608" y="412661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62F912C-87CD-39A1-E0EB-6A7EFFD09E3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044367" y="704843"/>
            <a:ext cx="689095" cy="67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1A9EAFD-1D65-43B4-C29B-C3BDD68AF985}"/>
              </a:ext>
            </a:extLst>
          </p:cNvPr>
          <p:cNvCxnSpPr>
            <a:cxnSpLocks/>
          </p:cNvCxnSpPr>
          <p:nvPr/>
        </p:nvCxnSpPr>
        <p:spPr>
          <a:xfrm flipH="1">
            <a:off x="8982339" y="835978"/>
            <a:ext cx="1097439" cy="50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B168C9-AF7B-F9B8-9A8B-501670AC74B5}"/>
              </a:ext>
            </a:extLst>
          </p:cNvPr>
          <p:cNvSpPr txBox="1"/>
          <p:nvPr/>
        </p:nvSpPr>
        <p:spPr>
          <a:xfrm>
            <a:off x="10210025" y="690121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AB41350-4E30-C635-57AE-83854EA67ECD}"/>
              </a:ext>
            </a:extLst>
          </p:cNvPr>
          <p:cNvCxnSpPr>
            <a:cxnSpLocks/>
          </p:cNvCxnSpPr>
          <p:nvPr/>
        </p:nvCxnSpPr>
        <p:spPr>
          <a:xfrm flipV="1">
            <a:off x="8006400" y="5408990"/>
            <a:ext cx="0" cy="61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877399D-4597-C6AF-4AA7-B8D470A96EEF}"/>
              </a:ext>
            </a:extLst>
          </p:cNvPr>
          <p:cNvSpPr txBox="1"/>
          <p:nvPr/>
        </p:nvSpPr>
        <p:spPr>
          <a:xfrm>
            <a:off x="7524819" y="6216861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3475394-4C9B-0B69-082F-CFAEEB17C980}"/>
              </a:ext>
            </a:extLst>
          </p:cNvPr>
          <p:cNvCxnSpPr>
            <a:cxnSpLocks/>
          </p:cNvCxnSpPr>
          <p:nvPr/>
        </p:nvCxnSpPr>
        <p:spPr>
          <a:xfrm flipV="1">
            <a:off x="4456047" y="5232754"/>
            <a:ext cx="0" cy="60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03AFA12-BEDB-8FCE-2942-9A901C4A681C}"/>
              </a:ext>
            </a:extLst>
          </p:cNvPr>
          <p:cNvSpPr txBox="1"/>
          <p:nvPr/>
        </p:nvSpPr>
        <p:spPr>
          <a:xfrm>
            <a:off x="4060462" y="6004084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5992B1A-15F6-B486-B6DF-F732A253644C}"/>
              </a:ext>
            </a:extLst>
          </p:cNvPr>
          <p:cNvSpPr txBox="1"/>
          <p:nvPr/>
        </p:nvSpPr>
        <p:spPr>
          <a:xfrm>
            <a:off x="10329680" y="6187254"/>
            <a:ext cx="16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13</a:t>
            </a:r>
            <a:r>
              <a:rPr kumimoji="1" lang="ko-KR" altLang="en-US" dirty="0"/>
              <a:t>주차</a:t>
            </a:r>
            <a:endParaRPr kumimoji="1" lang="ko-Kore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871C814-BBF1-4647-DC21-BB25930C85C4}"/>
              </a:ext>
            </a:extLst>
          </p:cNvPr>
          <p:cNvCxnSpPr>
            <a:cxnSpLocks/>
          </p:cNvCxnSpPr>
          <p:nvPr/>
        </p:nvCxnSpPr>
        <p:spPr>
          <a:xfrm flipH="1" flipV="1">
            <a:off x="10210025" y="5602086"/>
            <a:ext cx="306118" cy="41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0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827583" y="520844"/>
            <a:ext cx="1095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Role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924A8-12B5-E52F-2E13-26FC5A22ADDA}"/>
              </a:ext>
            </a:extLst>
          </p:cNvPr>
          <p:cNvSpPr txBox="1"/>
          <p:nvPr/>
        </p:nvSpPr>
        <p:spPr>
          <a:xfrm>
            <a:off x="4355627" y="454511"/>
            <a:ext cx="3232153" cy="840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SKKUDO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Picture 2" descr="시리즈 | Frontend 개인 공부 - leitmotif.log">
            <a:extLst>
              <a:ext uri="{FF2B5EF4-FFF2-40B4-BE49-F238E27FC236}">
                <a16:creationId xmlns:a16="http://schemas.microsoft.com/office/drawing/2014/main" id="{43701929-5009-F61F-8E69-59B3AA02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38" y="1503689"/>
            <a:ext cx="2157187" cy="10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76706-655E-7A78-8D6E-F67662680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99" y="727473"/>
            <a:ext cx="1366468" cy="1781693"/>
          </a:xfrm>
          <a:prstGeom prst="rect">
            <a:avLst/>
          </a:prstGeom>
        </p:spPr>
      </p:pic>
      <p:pic>
        <p:nvPicPr>
          <p:cNvPr id="8" name="Picture 4" descr="DB 이론] 데이터베이스란? (DBMS, DB구조)">
            <a:extLst>
              <a:ext uri="{FF2B5EF4-FFF2-40B4-BE49-F238E27FC236}">
                <a16:creationId xmlns:a16="http://schemas.microsoft.com/office/drawing/2014/main" id="{1B56C9C3-7EDD-600B-1872-D3F0E40D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263" y="1082240"/>
            <a:ext cx="1426926" cy="14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66D16-9987-1E35-8567-EB9FDAC6EF3D}"/>
              </a:ext>
            </a:extLst>
          </p:cNvPr>
          <p:cNvSpPr txBox="1"/>
          <p:nvPr/>
        </p:nvSpPr>
        <p:spPr>
          <a:xfrm>
            <a:off x="1339477" y="3452648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연민석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F4922-50FB-21EB-DEE8-21B0A593233F}"/>
              </a:ext>
            </a:extLst>
          </p:cNvPr>
          <p:cNvSpPr txBox="1"/>
          <p:nvPr/>
        </p:nvSpPr>
        <p:spPr>
          <a:xfrm>
            <a:off x="3482048" y="3444875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김재영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0846C-9EE7-A578-00E0-DA5C56702943}"/>
              </a:ext>
            </a:extLst>
          </p:cNvPr>
          <p:cNvSpPr txBox="1"/>
          <p:nvPr/>
        </p:nvSpPr>
        <p:spPr>
          <a:xfrm>
            <a:off x="7358211" y="3463712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문태주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A4F13-36BE-D83F-8BDB-4B0F2CDBAAEE}"/>
              </a:ext>
            </a:extLst>
          </p:cNvPr>
          <p:cNvSpPr txBox="1"/>
          <p:nvPr/>
        </p:nvSpPr>
        <p:spPr>
          <a:xfrm>
            <a:off x="9768972" y="3408012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이선종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EEA85C8-E86D-E46B-D78F-4DD7A926DD9D}"/>
              </a:ext>
            </a:extLst>
          </p:cNvPr>
          <p:cNvSpPr/>
          <p:nvPr/>
        </p:nvSpPr>
        <p:spPr>
          <a:xfrm>
            <a:off x="653143" y="2800350"/>
            <a:ext cx="10862985" cy="464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프로젝트</a:t>
            </a:r>
            <a:r>
              <a:rPr kumimoji="1" lang="ko-KR" altLang="en-US" dirty="0"/>
              <a:t> 기획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시스템 </a:t>
            </a:r>
            <a:r>
              <a:rPr kumimoji="1" lang="ko-KR" altLang="en-US" dirty="0" err="1"/>
              <a:t>아키텍쳐</a:t>
            </a:r>
            <a:r>
              <a:rPr kumimoji="1" lang="ko-KR" altLang="en-US" dirty="0"/>
              <a:t> 설계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구조정의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발표준비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보고서 작성</a:t>
            </a:r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97F3E-748C-5743-E34D-7B64EAE75FE5}"/>
              </a:ext>
            </a:extLst>
          </p:cNvPr>
          <p:cNvSpPr/>
          <p:nvPr/>
        </p:nvSpPr>
        <p:spPr>
          <a:xfrm>
            <a:off x="653143" y="3920565"/>
            <a:ext cx="457606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Figma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설계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96D996F-6D32-185D-3A09-9FA7682B77A0}"/>
              </a:ext>
            </a:extLst>
          </p:cNvPr>
          <p:cNvSpPr/>
          <p:nvPr/>
        </p:nvSpPr>
        <p:spPr>
          <a:xfrm>
            <a:off x="3086633" y="440800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기본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페이지</a:t>
            </a:r>
            <a:r>
              <a:rPr kumimoji="1" lang="ko-KR" altLang="en-US" sz="1400" dirty="0"/>
              <a:t> 설계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구현</a:t>
            </a:r>
            <a:endParaRPr kumimoji="1" lang="ko-Kore-KR" altLang="en-US" sz="14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80FD27E-367E-ECF8-A97C-867D1A67E7E2}"/>
              </a:ext>
            </a:extLst>
          </p:cNvPr>
          <p:cNvSpPr/>
          <p:nvPr/>
        </p:nvSpPr>
        <p:spPr>
          <a:xfrm>
            <a:off x="681303" y="440800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관리</a:t>
            </a:r>
            <a:r>
              <a:rPr kumimoji="1" lang="ko-KR" altLang="en-US" sz="1400" dirty="0"/>
              <a:t> 페이지 설계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구현</a:t>
            </a:r>
            <a:endParaRPr kumimoji="1" lang="ko-Kore-KR" altLang="en-US" sz="14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059A308-D531-8B10-B320-7AFC5E561C09}"/>
              </a:ext>
            </a:extLst>
          </p:cNvPr>
          <p:cNvSpPr/>
          <p:nvPr/>
        </p:nvSpPr>
        <p:spPr>
          <a:xfrm>
            <a:off x="3086632" y="4991959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페이지 라우터 구현</a:t>
            </a:r>
            <a:endParaRPr kumimoji="1" lang="ko-Kore-KR" altLang="en-US" sz="1400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1A6FFB-FE65-5072-C995-F48503C8196C}"/>
              </a:ext>
            </a:extLst>
          </p:cNvPr>
          <p:cNvSpPr/>
          <p:nvPr/>
        </p:nvSpPr>
        <p:spPr>
          <a:xfrm>
            <a:off x="3086631" y="557591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/>
              <a:t>기본 기능 구현</a:t>
            </a:r>
            <a:r>
              <a:rPr kumimoji="1" lang="en-US" altLang="ko-KR" sz="1100" dirty="0"/>
              <a:t>(form, click etc.)</a:t>
            </a:r>
            <a:endParaRPr kumimoji="1" lang="ko-Kore-KR" altLang="en-US" sz="1100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3EF70F4-1EF9-A98E-2434-5CBDA1B6E637}"/>
              </a:ext>
            </a:extLst>
          </p:cNvPr>
          <p:cNvSpPr/>
          <p:nvPr/>
        </p:nvSpPr>
        <p:spPr>
          <a:xfrm>
            <a:off x="686334" y="4991959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/>
              <a:t>API </a:t>
            </a:r>
            <a:r>
              <a:rPr kumimoji="1" lang="ko-KR" altLang="en-US" sz="1400" dirty="0"/>
              <a:t>호출 구현</a:t>
            </a:r>
            <a:endParaRPr kumimoji="1" lang="ko-Kore-KR" altLang="en-US" sz="14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1D1329A-8FEB-82FF-BA28-ED202181E5D0}"/>
              </a:ext>
            </a:extLst>
          </p:cNvPr>
          <p:cNvSpPr/>
          <p:nvPr/>
        </p:nvSpPr>
        <p:spPr>
          <a:xfrm>
            <a:off x="691365" y="557591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/>
              <a:t>MUI </a:t>
            </a:r>
            <a:r>
              <a:rPr kumimoji="1" lang="ko-KR" altLang="en-US" sz="1400" dirty="0"/>
              <a:t>스타일 적용</a:t>
            </a:r>
            <a:endParaRPr kumimoji="1" lang="ko-Kore-KR" altLang="en-US" sz="1400" dirty="0"/>
          </a:p>
        </p:txBody>
      </p: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F60A2C21-4C65-6183-78D7-EC66B8EAA829}"/>
              </a:ext>
            </a:extLst>
          </p:cNvPr>
          <p:cNvSpPr/>
          <p:nvPr/>
        </p:nvSpPr>
        <p:spPr>
          <a:xfrm>
            <a:off x="6588116" y="3920565"/>
            <a:ext cx="457606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API </a:t>
            </a:r>
            <a:r>
              <a:rPr kumimoji="1" lang="ko-KR" altLang="en-US" dirty="0"/>
              <a:t>명세서 작성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 설계</a:t>
            </a:r>
            <a:endParaRPr kumimoji="1" lang="ko-Kore-KR" altLang="en-US" dirty="0"/>
          </a:p>
        </p:txBody>
      </p:sp>
      <p:sp>
        <p:nvSpPr>
          <p:cNvPr id="22" name="모서리가 둥근 직사각형 14">
            <a:extLst>
              <a:ext uri="{FF2B5EF4-FFF2-40B4-BE49-F238E27FC236}">
                <a16:creationId xmlns:a16="http://schemas.microsoft.com/office/drawing/2014/main" id="{F7A9506D-EABD-F183-9EBC-5161C8F454F3}"/>
              </a:ext>
            </a:extLst>
          </p:cNvPr>
          <p:cNvSpPr/>
          <p:nvPr/>
        </p:nvSpPr>
        <p:spPr>
          <a:xfrm>
            <a:off x="8993446" y="440800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공지 기능 구현</a:t>
            </a:r>
            <a:endParaRPr kumimoji="1" lang="ko-Kore-KR" altLang="en-US" sz="1400" dirty="0"/>
          </a:p>
        </p:txBody>
      </p:sp>
      <p:sp>
        <p:nvSpPr>
          <p:cNvPr id="23" name="모서리가 둥근 직사각형 15">
            <a:extLst>
              <a:ext uri="{FF2B5EF4-FFF2-40B4-BE49-F238E27FC236}">
                <a16:creationId xmlns:a16="http://schemas.microsoft.com/office/drawing/2014/main" id="{07E423A6-2F37-67C5-2B0D-6A8ECD77E9B2}"/>
              </a:ext>
            </a:extLst>
          </p:cNvPr>
          <p:cNvSpPr/>
          <p:nvPr/>
        </p:nvSpPr>
        <p:spPr>
          <a:xfrm>
            <a:off x="6588116" y="440800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/>
              <a:t>유저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및 암호화</a:t>
            </a:r>
            <a:r>
              <a:rPr kumimoji="1" lang="en-US" altLang="ko-KR" sz="1300" dirty="0"/>
              <a:t>, </a:t>
            </a:r>
            <a:r>
              <a:rPr kumimoji="1" lang="ko-KR" altLang="en-US" sz="1300" dirty="0"/>
              <a:t>인증 구현</a:t>
            </a:r>
            <a:endParaRPr kumimoji="1" lang="ko-Kore-KR" altLang="en-US" sz="1300" dirty="0"/>
          </a:p>
        </p:txBody>
      </p:sp>
      <p:sp>
        <p:nvSpPr>
          <p:cNvPr id="24" name="모서리가 둥근 직사각형 16">
            <a:extLst>
              <a:ext uri="{FF2B5EF4-FFF2-40B4-BE49-F238E27FC236}">
                <a16:creationId xmlns:a16="http://schemas.microsoft.com/office/drawing/2014/main" id="{8743A06A-B3A1-0B32-C956-9DBAB2F8B081}"/>
              </a:ext>
            </a:extLst>
          </p:cNvPr>
          <p:cNvSpPr/>
          <p:nvPr/>
        </p:nvSpPr>
        <p:spPr>
          <a:xfrm>
            <a:off x="8993445" y="4991959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일정 기능 구현</a:t>
            </a:r>
            <a:endParaRPr kumimoji="1" lang="ko-Kore-KR" altLang="en-US" sz="1400" dirty="0"/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5E6B0FA7-E05C-2D50-FFB6-69E77404AF58}"/>
              </a:ext>
            </a:extLst>
          </p:cNvPr>
          <p:cNvSpPr/>
          <p:nvPr/>
        </p:nvSpPr>
        <p:spPr>
          <a:xfrm>
            <a:off x="8993444" y="557591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모집 기능 구현</a:t>
            </a:r>
            <a:endParaRPr kumimoji="1" lang="ko-Kore-KR" altLang="en-US" sz="1400" dirty="0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D5DD582-BDA6-64EB-4635-C0F3277F04DF}"/>
              </a:ext>
            </a:extLst>
          </p:cNvPr>
          <p:cNvSpPr/>
          <p:nvPr/>
        </p:nvSpPr>
        <p:spPr>
          <a:xfrm>
            <a:off x="6593147" y="4991959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클럽 기능 구현</a:t>
            </a:r>
            <a:endParaRPr kumimoji="1" lang="ko-Kore-KR" altLang="en-US" sz="1400" dirty="0"/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0B14EC3-E307-2D22-3AEB-42EEE54E6030}"/>
              </a:ext>
            </a:extLst>
          </p:cNvPr>
          <p:cNvSpPr/>
          <p:nvPr/>
        </p:nvSpPr>
        <p:spPr>
          <a:xfrm>
            <a:off x="6598178" y="5575914"/>
            <a:ext cx="2142571" cy="362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각종 미들웨어 구현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6177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425828" y="262759"/>
            <a:ext cx="58270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Design-system architecture</a:t>
            </a:r>
            <a:endParaRPr lang="en-US" altLang="ko-K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33A9AB-D0F6-048D-418C-22B7221F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062" y="970645"/>
            <a:ext cx="5768895" cy="537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1135236" y="529008"/>
            <a:ext cx="33217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</a:t>
            </a:r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UI/UX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F38B7F-AF12-625A-25A9-80FEDDA6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7" y="1722852"/>
            <a:ext cx="2718034" cy="3848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AF46F6-6004-F713-7B2C-1E5433925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323" y="2569694"/>
            <a:ext cx="3002202" cy="1311843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8A4ACD3-00C1-6125-E215-C554EDEC3B45}"/>
              </a:ext>
            </a:extLst>
          </p:cNvPr>
          <p:cNvSpPr/>
          <p:nvPr/>
        </p:nvSpPr>
        <p:spPr>
          <a:xfrm>
            <a:off x="6580414" y="2873829"/>
            <a:ext cx="1020536" cy="473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329F-2D8C-CBC2-8CF4-A275BF18889B}"/>
              </a:ext>
            </a:extLst>
          </p:cNvPr>
          <p:cNvSpPr txBox="1"/>
          <p:nvPr/>
        </p:nvSpPr>
        <p:spPr>
          <a:xfrm>
            <a:off x="9167511" y="5673757"/>
            <a:ext cx="32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Them</a:t>
            </a:r>
            <a:r>
              <a:rPr kumimoji="1" lang="en-US" altLang="ko-KR" dirty="0"/>
              <a:t>e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Color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EE53F-E38C-B672-0D28-ACF23EE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235" y="611579"/>
            <a:ext cx="3976998" cy="2341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6E520-84A1-0D67-0D4E-D7A49AA84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388" y="3301553"/>
            <a:ext cx="3993211" cy="19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283779" y="262759"/>
            <a:ext cx="11645462" cy="63797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1037A-9933-827A-8F78-A9CED924A51E}"/>
              </a:ext>
            </a:extLst>
          </p:cNvPr>
          <p:cNvSpPr/>
          <p:nvPr/>
        </p:nvSpPr>
        <p:spPr>
          <a:xfrm>
            <a:off x="802211" y="458498"/>
            <a:ext cx="3667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SKKUDO – UI/UX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236E0-A15B-04ED-74BB-50C2A41F1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906" y="1271893"/>
            <a:ext cx="5153892" cy="46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2848</Words>
  <Application>Microsoft Macintosh PowerPoint</Application>
  <PresentationFormat>와이드스크린</PresentationFormat>
  <Paragraphs>235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나눔스퀘어 ExtraBold</vt:lpstr>
      <vt:lpstr>나눔스퀘어 Light</vt:lpstr>
      <vt:lpstr>Arial</vt:lpstr>
      <vt:lpstr>Calibri</vt:lpstr>
      <vt:lpstr>Calibri Light</vt:lpstr>
      <vt:lpstr>Lato</vt:lpstr>
      <vt:lpstr>Menlo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연민석</dc:creator>
  <cp:lastModifiedBy>연민석</cp:lastModifiedBy>
  <cp:revision>141</cp:revision>
  <dcterms:created xsi:type="dcterms:W3CDTF">2022-10-26T08:51:52Z</dcterms:created>
  <dcterms:modified xsi:type="dcterms:W3CDTF">2022-11-02T13:31:55Z</dcterms:modified>
</cp:coreProperties>
</file>